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70"/>
  </p:notesMasterIdLst>
  <p:sldIdLst>
    <p:sldId id="256" r:id="rId2"/>
    <p:sldId id="257" r:id="rId3"/>
    <p:sldId id="327" r:id="rId4"/>
    <p:sldId id="258" r:id="rId5"/>
    <p:sldId id="310" r:id="rId6"/>
    <p:sldId id="312" r:id="rId7"/>
    <p:sldId id="311" r:id="rId8"/>
    <p:sldId id="262" r:id="rId9"/>
    <p:sldId id="263" r:id="rId10"/>
    <p:sldId id="336" r:id="rId11"/>
    <p:sldId id="264" r:id="rId12"/>
    <p:sldId id="265" r:id="rId13"/>
    <p:sldId id="266" r:id="rId14"/>
    <p:sldId id="267" r:id="rId15"/>
    <p:sldId id="268" r:id="rId16"/>
    <p:sldId id="306" r:id="rId17"/>
    <p:sldId id="331" r:id="rId18"/>
    <p:sldId id="332" r:id="rId19"/>
    <p:sldId id="270" r:id="rId20"/>
    <p:sldId id="271" r:id="rId21"/>
    <p:sldId id="313" r:id="rId22"/>
    <p:sldId id="272" r:id="rId23"/>
    <p:sldId id="338" r:id="rId24"/>
    <p:sldId id="337" r:id="rId25"/>
    <p:sldId id="273" r:id="rId26"/>
    <p:sldId id="274" r:id="rId27"/>
    <p:sldId id="275" r:id="rId28"/>
    <p:sldId id="276" r:id="rId29"/>
    <p:sldId id="277" r:id="rId30"/>
    <p:sldId id="278" r:id="rId31"/>
    <p:sldId id="279" r:id="rId32"/>
    <p:sldId id="314" r:id="rId33"/>
    <p:sldId id="280" r:id="rId34"/>
    <p:sldId id="315" r:id="rId35"/>
    <p:sldId id="281" r:id="rId36"/>
    <p:sldId id="316" r:id="rId37"/>
    <p:sldId id="282" r:id="rId38"/>
    <p:sldId id="318" r:id="rId39"/>
    <p:sldId id="317" r:id="rId40"/>
    <p:sldId id="319" r:id="rId41"/>
    <p:sldId id="283" r:id="rId42"/>
    <p:sldId id="284" r:id="rId43"/>
    <p:sldId id="285" r:id="rId44"/>
    <p:sldId id="286" r:id="rId45"/>
    <p:sldId id="287" r:id="rId46"/>
    <p:sldId id="288" r:id="rId47"/>
    <p:sldId id="333" r:id="rId48"/>
    <p:sldId id="290" r:id="rId49"/>
    <p:sldId id="291" r:id="rId50"/>
    <p:sldId id="292" r:id="rId51"/>
    <p:sldId id="324" r:id="rId52"/>
    <p:sldId id="293" r:id="rId53"/>
    <p:sldId id="322" r:id="rId54"/>
    <p:sldId id="321" r:id="rId55"/>
    <p:sldId id="323" r:id="rId56"/>
    <p:sldId id="301" r:id="rId57"/>
    <p:sldId id="302" r:id="rId58"/>
    <p:sldId id="335" r:id="rId59"/>
    <p:sldId id="326" r:id="rId60"/>
    <p:sldId id="325" r:id="rId61"/>
    <p:sldId id="296" r:id="rId62"/>
    <p:sldId id="297" r:id="rId63"/>
    <p:sldId id="298" r:id="rId64"/>
    <p:sldId id="299" r:id="rId65"/>
    <p:sldId id="308" r:id="rId66"/>
    <p:sldId id="303" r:id="rId67"/>
    <p:sldId id="305" r:id="rId68"/>
    <p:sldId id="304" r:id="rId69"/>
  </p:sldIdLst>
  <p:sldSz cx="18288000" cy="10287000"/>
  <p:notesSz cx="6858000" cy="9144000"/>
  <p:embeddedFontLst>
    <p:embeddedFont>
      <p:font typeface="Helvetica World" panose="020B0604020202020204" charset="-128"/>
      <p:regular r:id="rId71"/>
    </p:embeddedFont>
    <p:embeddedFont>
      <p:font typeface="Helvetica World Bold" panose="020B0604020202020204" charset="-128"/>
      <p:regular r:id="rId72"/>
    </p:embeddedFont>
    <p:embeddedFont>
      <p:font typeface="Calibri" panose="020F0502020204030204" pitchFamily="34" charset="0"/>
      <p:regular r:id="rId73"/>
      <p:bold r:id="rId74"/>
      <p:italic r:id="rId75"/>
      <p:boldItalic r:id="rId76"/>
    </p:embeddedFont>
    <p:embeddedFont>
      <p:font typeface="Calibri Light" panose="020F0302020204030204" pitchFamily="34" charset="0"/>
      <p:regular r:id="rId77"/>
      <p:italic r:id="rId78"/>
    </p:embeddedFont>
    <p:embeddedFont>
      <p:font typeface="Canva Student Font" panose="020B0604020202020204" charset="0"/>
      <p:regular r:id="rId79"/>
    </p:embeddedFont>
    <p:embeddedFont>
      <p:font typeface="Libre Baskerville" panose="020B0604020202020204" charset="0"/>
      <p:regular r:id="rId80"/>
    </p:embeddedFont>
    <p:embeddedFont>
      <p:font typeface="Libre Baskerville Bold" panose="020B0604020202020204" charset="0"/>
      <p:regular r:id="rId81"/>
    </p:embeddedFont>
    <p:embeddedFont>
      <p:font typeface="Libre Baskerville Italics" panose="020B0604020202020204" charset="0"/>
      <p:regular r:id="rId8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EFDE"/>
    <a:srgbClr val="C0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58300" autoAdjust="0"/>
  </p:normalViewPr>
  <p:slideViewPr>
    <p:cSldViewPr>
      <p:cViewPr varScale="1">
        <p:scale>
          <a:sx n="43" d="100"/>
          <a:sy n="43" d="100"/>
        </p:scale>
        <p:origin x="84"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6.fntdata"/><Relationship Id="rId7" Type="http://schemas.openxmlformats.org/officeDocument/2006/relationships/slide" Target="slides/slide6.xml"/><Relationship Id="rId71" Type="http://schemas.openxmlformats.org/officeDocument/2006/relationships/font" Target="fonts/font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14.08.2024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Two questions: the first, in the world’s languages are there structural regularities in how family members tend to be grouped.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Passmore and colleagues offer a hypothesis about how kinship systems are constrained as a product of their evolution.</a:t>
            </a:r>
          </a:p>
          <a:p>
            <a:endParaRPr lang="en-US" dirty="0"/>
          </a:p>
          <a:p>
            <a:r>
              <a:rPr lang="en-US" dirty="0"/>
              <a:t>the evolutionary process of kinship facilitates predictability between pairs of relatives. i.e. terms want to be definable with reference to other terms</a:t>
            </a:r>
          </a:p>
          <a:p>
            <a:endParaRPr lang="en-US" dirty="0"/>
          </a:p>
          <a:p>
            <a:r>
              <a:rPr lang="en-US" dirty="0"/>
              <a:t>so when we get changes in one part of the tree, parallel changes occur so that the specificity of terms matches across the tree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 system like English is quite predictable. You have a father, and his brother, your uncle. Your father’s son is called your brother. Your uncle’s son is called your cousin.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But imagine this system changes over time. Father and uncle merge to a single category, uncle.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You might be a little confused, because your system isn’t predictable anymore. Sometimes, the child of a </a:t>
            </a:r>
            <a:r>
              <a:rPr lang="en-US" dirty="0" err="1"/>
              <a:t>funcle</a:t>
            </a:r>
            <a:r>
              <a:rPr lang="en-US" dirty="0"/>
              <a:t> is a brother, and sometimes the child of a </a:t>
            </a:r>
            <a:r>
              <a:rPr lang="en-US" dirty="0" err="1"/>
              <a:t>funcle</a:t>
            </a:r>
            <a:r>
              <a:rPr lang="en-US" dirty="0"/>
              <a:t> is a cousin. You have no way to determine how these people are related to you on the basis of their categories alone.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Under the Passmore hypothesis we should now get a parallel change, where the terms for cousin and brother merge into a single category. You can sleep well knowing that the child of a </a:t>
            </a:r>
            <a:r>
              <a:rPr lang="en-US" dirty="0" err="1"/>
              <a:t>funcle</a:t>
            </a:r>
            <a:r>
              <a:rPr lang="en-US" dirty="0"/>
              <a:t> is always a brother, and that your kinship system has predictable categories.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So, given that we expect linked sets of changes that facilitate predictive structure, we should expect kinship systems cross-linguistically to reflect this. A system where the child of a father is a brother and the child of an uncle is a cousin would be expected.</a:t>
            </a:r>
          </a:p>
        </p:txBody>
      </p:sp>
      <p:sp>
        <p:nvSpPr>
          <p:cNvPr id="4" name="Slide Number Placeholder 3"/>
          <p:cNvSpPr>
            <a:spLocks noGrp="1"/>
          </p:cNvSpPr>
          <p:nvPr>
            <p:ph type="sldNum" sz="quarter" idx="5"/>
          </p:nvPr>
        </p:nvSpPr>
        <p:spPr/>
        <p:txBody>
          <a:bodyPr/>
          <a:lstStyle/>
          <a:p>
            <a:fld id="{871B2431-D351-4C6E-A3CF-9DFAC0E3E050}" type="slidenum">
              <a:rPr lang="cs-CZ" smtClean="0"/>
              <a:t>16</a:t>
            </a:fld>
            <a:endParaRPr lang="cs-CZ"/>
          </a:p>
        </p:txBody>
      </p:sp>
    </p:spTree>
    <p:extLst>
      <p:ext uri="{BB962C8B-B14F-4D97-AF65-F5344CB8AC3E}">
        <p14:creationId xmlns:p14="http://schemas.microsoft.com/office/powerpoint/2010/main" val="37577068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So would a system where the child of a </a:t>
            </a:r>
            <a:r>
              <a:rPr lang="en-GB" dirty="0" err="1"/>
              <a:t>funcle</a:t>
            </a:r>
            <a:r>
              <a:rPr lang="en-GB" dirty="0"/>
              <a:t> is a brother.</a:t>
            </a:r>
          </a:p>
        </p:txBody>
      </p:sp>
      <p:sp>
        <p:nvSpPr>
          <p:cNvPr id="4" name="Slide Number Placeholder 3"/>
          <p:cNvSpPr>
            <a:spLocks noGrp="1"/>
          </p:cNvSpPr>
          <p:nvPr>
            <p:ph type="sldNum" sz="quarter" idx="5"/>
          </p:nvPr>
        </p:nvSpPr>
        <p:spPr/>
        <p:txBody>
          <a:bodyPr/>
          <a:lstStyle/>
          <a:p>
            <a:fld id="{871B2431-D351-4C6E-A3CF-9DFAC0E3E050}" type="slidenum">
              <a:rPr lang="cs-CZ" smtClean="0"/>
              <a:t>17</a:t>
            </a:fld>
            <a:endParaRPr lang="cs-CZ"/>
          </a:p>
        </p:txBody>
      </p:sp>
    </p:spTree>
    <p:extLst>
      <p:ext uri="{BB962C8B-B14F-4D97-AF65-F5344CB8AC3E}">
        <p14:creationId xmlns:p14="http://schemas.microsoft.com/office/powerpoint/2010/main" val="25017325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But not the intermediate system, which isn’t predictable. According to P’s hypothesis, we should generally see kinship systems with this parent-child predictive structure if we look at kinship systems cross-linguistically.</a:t>
            </a:r>
          </a:p>
        </p:txBody>
      </p:sp>
      <p:sp>
        <p:nvSpPr>
          <p:cNvPr id="4" name="Slide Number Placeholder 3"/>
          <p:cNvSpPr>
            <a:spLocks noGrp="1"/>
          </p:cNvSpPr>
          <p:nvPr>
            <p:ph type="sldNum" sz="quarter" idx="5"/>
          </p:nvPr>
        </p:nvSpPr>
        <p:spPr/>
        <p:txBody>
          <a:bodyPr/>
          <a:lstStyle/>
          <a:p>
            <a:fld id="{871B2431-D351-4C6E-A3CF-9DFAC0E3E050}" type="slidenum">
              <a:rPr lang="cs-CZ" smtClean="0"/>
              <a:t>18</a:t>
            </a:fld>
            <a:endParaRPr lang="cs-CZ"/>
          </a:p>
        </p:txBody>
      </p:sp>
    </p:spTree>
    <p:extLst>
      <p:ext uri="{BB962C8B-B14F-4D97-AF65-F5344CB8AC3E}">
        <p14:creationId xmlns:p14="http://schemas.microsoft.com/office/powerpoint/2010/main" val="4258471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I ask whether this kind of predictive structure is a universal feature of kinship.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To do this, I did a typological study comparing natural languages to simulated baselines. Our natural language data comes from </a:t>
            </a:r>
            <a:r>
              <a:rPr lang="en-US" dirty="0" err="1"/>
              <a:t>kinbank</a:t>
            </a:r>
            <a:r>
              <a:rPr lang="en-US" dirty="0"/>
              <a:t> a database of kinship terminology, looking at terms for parents, aunts and uncles, siblings and cousins. and for each of those languages, we created 1000 simulated counterparts by randomly shuffling which terms were associated with which family members. This effectively creates a baseline of chance, breaking any predictive bonds between the two generations.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if so, how do we as individuals determine those regularities? How did kinship  evolve to be this way?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8064744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My expectation here is that by comparing these, we should see that natural languages have more predictive structure than the simulated baselines, indicating a selective pressure for predictive structure.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29806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measure predictive structure as mutual information, an information theoretic measure that basically tells us how much information we gain about one variable by observing another. So for example, how much information we gain about who an ‘uncle’ is by observing the term ‘cousin’. More MI, more predictive structure.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is the mutual information of our random baselines across all languages. As you can see it tends quite low, indicating that we wouldn’t expect particularly good predictive structure to emerge by chance.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1846590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if we compare our natural languages, we now see that the predictive structure of languages is substantially greater than the random baseline! Indicating that predictive structure is indeed a design feature and didn’t emerge by chance. We can do better than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484807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Here’s Austronesian – same deal, the distribution is the simulations, and the dotted line is our natural language. In all cases the natural language’s predictive structure is way higher than its simulated counterparts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for IE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for PN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So to answer that first question – yes, we have found a crosslinguistic pattern. We have evidence of underlying structure despite surface level variation</a:t>
            </a:r>
          </a:p>
          <a:p>
            <a:endParaRPr lang="en-US" dirty="0"/>
          </a:p>
          <a:p>
            <a:r>
              <a:rPr lang="en-US" dirty="0"/>
              <a:t>The need for predictive structure places limits on the kinds of categories that can exist in a system simultaneously (hence constrained variation)</a:t>
            </a:r>
          </a:p>
          <a:p>
            <a:endParaRPr lang="en-US" dirty="0"/>
          </a:p>
          <a:p>
            <a:r>
              <a:rPr lang="en-US" dirty="0"/>
              <a:t>but what events led to this constrained crosslinguistic distribution? do humans really like systematic predictability?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in other words, do they use the meanings of terms they already know to infer what categories new people must be in?</a:t>
            </a:r>
          </a:p>
          <a:p>
            <a:endParaRPr lang="en-US" dirty="0"/>
          </a:p>
          <a:p>
            <a:r>
              <a:rPr lang="en-US" dirty="0"/>
              <a:t>Do they care if sometimes the child of a '</a:t>
            </a:r>
            <a:r>
              <a:rPr lang="en-US" dirty="0" err="1"/>
              <a:t>funcle</a:t>
            </a:r>
            <a:r>
              <a:rPr lang="en-US" dirty="0"/>
              <a:t>’ is a brother and sometimes a cousin? Do they </a:t>
            </a:r>
            <a:r>
              <a:rPr lang="en-US" dirty="0" err="1"/>
              <a:t>generalise</a:t>
            </a:r>
            <a:r>
              <a:rPr lang="en-US" dirty="0"/>
              <a:t> kin in a way that increases predictive structure? </a:t>
            </a:r>
          </a:p>
          <a:p>
            <a:endParaRPr lang="en-US" dirty="0"/>
          </a:p>
          <a:p>
            <a:r>
              <a:rPr lang="en-US" dirty="0"/>
              <a:t>I ran an experiment to test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Participants were shown family trees labelled with artificial kinship terms, with some kin left </a:t>
            </a:r>
            <a:r>
              <a:rPr lang="en-US" dirty="0" err="1"/>
              <a:t>unlabelled</a:t>
            </a:r>
            <a:r>
              <a:rPr lang="en-US" dirty="0"/>
              <a:t>. Their task was to use the information they were given to </a:t>
            </a:r>
            <a:r>
              <a:rPr lang="en-US" dirty="0" err="1"/>
              <a:t>generalise</a:t>
            </a:r>
            <a:r>
              <a:rPr lang="en-US" dirty="0"/>
              <a:t> the remaining terms to new kin.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What do I mean by kinship terms, kinship categories, kinship systems? imagine you're taking a photograph of your family at some kind of holiday event. As an English speaker, you’d probably distinguish your relationships with these people in a number of ways.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858072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838253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2190366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186050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27616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03179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You have a mother and a father – your parents, distinguished by gender.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378247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Each participant does that process eight times. Each time, they are given different terms in a different orientation.</a:t>
            </a:r>
          </a:p>
          <a:p>
            <a:endParaRPr lang="en-US"/>
          </a:p>
          <a:p>
            <a:r>
              <a:rPr lang="en-US"/>
              <a:t>We are expecting that they will group together people whose parents share a kin term.</a:t>
            </a:r>
          </a:p>
          <a:p>
            <a:endParaRPr lang="en-US"/>
          </a:p>
          <a:p>
            <a:r>
              <a:rPr lang="en-US"/>
              <a:t>Judging from some pilot versions of this study, we expect they might also like to make a gender distinction between boys and girls.</a:t>
            </a:r>
          </a:p>
          <a:p>
            <a:endParaRPr lang="en-US"/>
          </a:p>
          <a:p>
            <a:r>
              <a:rPr lang="en-US"/>
              <a:t>And as we just saw they can have it both ways.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Each participant does that process eight times. Each time, they are given different terms in a different orientation.</a:t>
            </a:r>
          </a:p>
          <a:p>
            <a:endParaRPr lang="en-US"/>
          </a:p>
          <a:p>
            <a:r>
              <a:rPr lang="en-US"/>
              <a:t>We are expecting that they will group together people whose parents share a kin term.</a:t>
            </a:r>
          </a:p>
          <a:p>
            <a:endParaRPr lang="en-US"/>
          </a:p>
          <a:p>
            <a:r>
              <a:rPr lang="en-US"/>
              <a:t>Judging from some pilot versions of this study, we expect they might also like to make a gender distinction between boys and girls.</a:t>
            </a:r>
          </a:p>
          <a:p>
            <a:endParaRPr lang="en-US"/>
          </a:p>
          <a:p>
            <a:r>
              <a:rPr lang="en-US"/>
              <a:t>And as we just saw they can have it both ways.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Each participant does that process eight times. Each time, they are given different terms in a different orientation.</a:t>
            </a:r>
          </a:p>
          <a:p>
            <a:endParaRPr lang="en-US"/>
          </a:p>
          <a:p>
            <a:r>
              <a:rPr lang="en-US"/>
              <a:t>We are expecting that they will group together people whose parents share a kin term.</a:t>
            </a:r>
          </a:p>
          <a:p>
            <a:endParaRPr lang="en-US"/>
          </a:p>
          <a:p>
            <a:r>
              <a:rPr lang="en-US"/>
              <a:t>Judging from some pilot versions of this study, we expect they might also like to make a gender distinction between boys and girls.</a:t>
            </a:r>
          </a:p>
          <a:p>
            <a:endParaRPr lang="en-US"/>
          </a:p>
          <a:p>
            <a:r>
              <a:rPr lang="en-US"/>
              <a:t>And as we just saw they can have it both ways.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Each participant does that process eight times. Each time, they are given different terms in a different orientation.</a:t>
            </a:r>
          </a:p>
          <a:p>
            <a:endParaRPr lang="en-US"/>
          </a:p>
          <a:p>
            <a:r>
              <a:rPr lang="en-US"/>
              <a:t>We are expecting that they will group together people whose parents share a kin term.</a:t>
            </a:r>
          </a:p>
          <a:p>
            <a:endParaRPr lang="en-US"/>
          </a:p>
          <a:p>
            <a:r>
              <a:rPr lang="en-US"/>
              <a:t>Judging from some pilot versions of this study, we expect they might also like to make a gender distinction between boys and girls.</a:t>
            </a:r>
          </a:p>
          <a:p>
            <a:endParaRPr lang="en-US"/>
          </a:p>
          <a:p>
            <a:r>
              <a:rPr lang="en-US"/>
              <a:t>And as we just saw they can have it both ways.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plot of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plot of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plot of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plot of accuracy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9326411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you might have a couple of uncles and an aunt, your parents’ siblings, </a:t>
            </a:r>
            <a:r>
              <a:rPr lang="en-US" dirty="0" err="1"/>
              <a:t>categorised</a:t>
            </a:r>
            <a:r>
              <a:rPr lang="en-US" dirty="0"/>
              <a:t> on the basis of gender.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908034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We get a lot of participants giving us exactly the answers we expect, which </a:t>
            </a:r>
            <a:r>
              <a:rPr lang="en-US" dirty="0" err="1"/>
              <a:t>maximise</a:t>
            </a:r>
            <a:r>
              <a:rPr lang="en-US" dirty="0"/>
              <a:t> predictive structure. But we also have large groups around 0.7 and 0.4 who aren’t giving expected responses – what are they doing?</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There are a few ways to solve the experimental paradigm. They could do this, which is what we expect.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4139869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They could group people by gender – one term for boys and one for girls.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25143212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Or they could do both! This is also consistent with our hypothesis.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2329623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To conclude!</a:t>
            </a:r>
          </a:p>
          <a:p>
            <a:endParaRPr lang="en-US" dirty="0"/>
          </a:p>
          <a:p>
            <a:r>
              <a:rPr lang="en-US" dirty="0"/>
              <a:t>at the beginning </a:t>
            </a:r>
            <a:r>
              <a:rPr lang="en-US" dirty="0" err="1"/>
              <a:t>i</a:t>
            </a:r>
            <a:r>
              <a:rPr lang="en-US" dirty="0"/>
              <a:t> shared two questions.</a:t>
            </a:r>
          </a:p>
          <a:p>
            <a:endParaRPr lang="en-US" dirty="0"/>
          </a:p>
          <a:p>
            <a:r>
              <a:rPr lang="en-US" dirty="0"/>
              <a:t>first, what shared patterns or universals do kinship systems have across the world's languages.</a:t>
            </a:r>
          </a:p>
          <a:p>
            <a:endParaRPr lang="en-US" dirty="0"/>
          </a:p>
          <a:p>
            <a:r>
              <a:rPr lang="en-US" dirty="0"/>
              <a:t>we found that they have much stronger predictive structure than you would expect to have arisen by chance. this constrains their variation by limiting the way that kin terms can vary within languages, but still allows for lots of surface variation.</a:t>
            </a:r>
          </a:p>
          <a:p>
            <a:endParaRPr lang="en-US" dirty="0"/>
          </a:p>
          <a:p>
            <a:r>
              <a:rPr lang="en-US" dirty="0"/>
              <a:t>second - if it's not chance, how do humans give rise to this typological tendency?</a:t>
            </a:r>
          </a:p>
          <a:p>
            <a:endParaRPr lang="en-US" dirty="0"/>
          </a:p>
          <a:p>
            <a:r>
              <a:rPr lang="en-US" dirty="0"/>
              <a:t>we found that when asked to </a:t>
            </a:r>
            <a:r>
              <a:rPr lang="en-US" dirty="0" err="1"/>
              <a:t>categorise</a:t>
            </a:r>
            <a:r>
              <a:rPr lang="en-US" dirty="0"/>
              <a:t> new family members into existing or new categories, people would not do so randomly, but systematically. they liked to group together people with visual salient similarities like gender, but within the confines of predictive structure. </a:t>
            </a:r>
          </a:p>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Let’s imagine our participants gave our hypothetical perfect answer, like this, where child terms are perfectly predictable from parent terms…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1748002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Where each cell represents how often two kin were </a:t>
            </a:r>
            <a:r>
              <a:rPr lang="en-US" dirty="0" err="1"/>
              <a:t>categorised</a:t>
            </a:r>
            <a:r>
              <a:rPr lang="en-US" dirty="0"/>
              <a:t> together. Each axis lists each relative. We’d expect all mother’s sibling’s children to be </a:t>
            </a:r>
            <a:r>
              <a:rPr lang="en-US" dirty="0" err="1"/>
              <a:t>categorised</a:t>
            </a:r>
            <a:r>
              <a:rPr lang="en-US" dirty="0"/>
              <a:t> together, and all father’s sibling’s children to be </a:t>
            </a:r>
            <a:r>
              <a:rPr lang="en-US" dirty="0" err="1"/>
              <a:t>categorised</a:t>
            </a:r>
            <a:r>
              <a:rPr lang="en-US" dirty="0"/>
              <a:t> together, giving us these large black quadrants. Conversely, we’d expect people not to mix and match – the white quadrants.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5110079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But the reality is a little different. We do still get darker patches where we expect them, but our white quadrants are not perfect white. We’re getting this checkboard effect – because the axes alternate boy-girl, this indicates a preference for people to divide by gender. They really like to do this, even if it means ignoring the predictive structure cues. They do sometimes attune to the cues, but not always.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164797631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heatmaps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heatmaps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And you might have a couple of cousins, your parents’ siblings kids, who are distinct from your own sister.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30509067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If all our participants behaved properly, we would expect something like this….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heatmaps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heatmaps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48608249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Include the simulation animation here</a:t>
            </a:r>
          </a:p>
        </p:txBody>
      </p:sp>
      <p:sp>
        <p:nvSpPr>
          <p:cNvPr id="4" name="Slide Number Placeholder 3"/>
          <p:cNvSpPr>
            <a:spLocks noGrp="1"/>
          </p:cNvSpPr>
          <p:nvPr>
            <p:ph type="sldNum" sz="quarter" idx="5"/>
          </p:nvPr>
        </p:nvSpPr>
        <p:spPr/>
        <p:txBody>
          <a:bodyPr/>
          <a:lstStyle/>
          <a:p>
            <a:fld id="{871B2431-D351-4C6E-A3CF-9DFAC0E3E050}" type="slidenum">
              <a:rPr lang="cs-CZ" smtClean="0"/>
              <a:t>66</a:t>
            </a:fld>
            <a:endParaRPr lang="cs-CZ"/>
          </a:p>
        </p:txBody>
      </p:sp>
    </p:spTree>
    <p:extLst>
      <p:ext uri="{BB962C8B-B14F-4D97-AF65-F5344CB8AC3E}">
        <p14:creationId xmlns:p14="http://schemas.microsoft.com/office/powerpoint/2010/main" val="340486506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GB" dirty="0"/>
              <a:t>Morphology question – I am thinking of doing this next. I was inspired because a lot of the kinship systems I use as classic examples of high predictive structure are compositional – Hawaiian is one of them. I’d expect that this encourages more predictive structure regularisation as opposed to other methods. Though theoretically you could have predictive structure morphology + gender morphology. Or just gender, like Spanish.</a:t>
            </a:r>
          </a:p>
        </p:txBody>
      </p:sp>
      <p:sp>
        <p:nvSpPr>
          <p:cNvPr id="4" name="Slide Number Placeholder 3"/>
          <p:cNvSpPr>
            <a:spLocks noGrp="1"/>
          </p:cNvSpPr>
          <p:nvPr>
            <p:ph type="sldNum" sz="quarter" idx="5"/>
          </p:nvPr>
        </p:nvSpPr>
        <p:spPr/>
        <p:txBody>
          <a:bodyPr/>
          <a:lstStyle/>
          <a:p>
            <a:fld id="{871B2431-D351-4C6E-A3CF-9DFAC0E3E050}" type="slidenum">
              <a:rPr lang="cs-CZ" smtClean="0"/>
              <a:t>67</a:t>
            </a:fld>
            <a:endParaRPr lang="cs-CZ"/>
          </a:p>
        </p:txBody>
      </p:sp>
    </p:spTree>
    <p:extLst>
      <p:ext uri="{BB962C8B-B14F-4D97-AF65-F5344CB8AC3E}">
        <p14:creationId xmlns:p14="http://schemas.microsoft.com/office/powerpoint/2010/main" val="284658274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71B2431-D351-4C6E-A3CF-9DFAC0E3E050}" type="slidenum">
              <a:rPr lang="cs-CZ" smtClean="0"/>
              <a:t>68</a:t>
            </a:fld>
            <a:endParaRPr lang="cs-CZ"/>
          </a:p>
        </p:txBody>
      </p:sp>
    </p:spTree>
    <p:extLst>
      <p:ext uri="{BB962C8B-B14F-4D97-AF65-F5344CB8AC3E}">
        <p14:creationId xmlns:p14="http://schemas.microsoft.com/office/powerpoint/2010/main" val="2658976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Same group of people but now only four categories to distinguish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Although there’s a substantial amount of variation in how kin are </a:t>
            </a:r>
            <a:r>
              <a:rPr lang="en-US" dirty="0" err="1"/>
              <a:t>categorised</a:t>
            </a:r>
            <a:r>
              <a:rPr lang="en-US" dirty="0"/>
              <a:t> across the world’s languages, previous work has shown that that variation is highly constrained. It optimally balances simplicity and expressivity.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finding from kemp and </a:t>
            </a:r>
            <a:r>
              <a:rPr lang="en-US" dirty="0" err="1"/>
              <a:t>regier</a:t>
            </a:r>
            <a:r>
              <a:rPr lang="en-US" dirty="0"/>
              <a:t> shows that of all the theoretically possible ways to </a:t>
            </a:r>
            <a:r>
              <a:rPr lang="en-US" dirty="0" err="1"/>
              <a:t>categorise</a:t>
            </a:r>
            <a:r>
              <a:rPr lang="en-US" dirty="0"/>
              <a:t> kin, these grey dots, only the black dots are actually attested.</a:t>
            </a:r>
          </a:p>
          <a:p>
            <a:endParaRPr lang="en-US" dirty="0"/>
          </a:p>
          <a:p>
            <a:r>
              <a:rPr lang="en-US" dirty="0"/>
              <a:t>These black dots are kinship systems that are as simple as possible given how much they express about family relationships, and as expressive as possible given how simple they are.</a:t>
            </a:r>
          </a:p>
          <a:p>
            <a:endParaRPr lang="en-US" dirty="0"/>
          </a:p>
          <a:p>
            <a:r>
              <a:rPr lang="en-US" dirty="0"/>
              <a:t>But what does this mean for kinship in practice. What does a simple kinship system look like? What typological regularities are inherent to this pareto frontier?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8964062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2F2748B-A388-427C-A5F6-EA78FDE81B9F}" type="datetime1">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A20AF6E-77FD-4D26-995C-9B1755A103DF}" type="datetime1">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2BEE50C-131F-4AEC-9CD3-F13A1A32D218}" type="datetime1">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581D517-75E8-445B-8091-7B0473434F69}" type="datetime1">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D44E62E-DADE-408A-A362-933B4A5A5C15}" type="datetime1">
              <a:rPr lang="en-US" smtClean="0"/>
              <a:t>8/14/2024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1B63CD5-9EE1-44DC-AD88-45092E99E781}" type="datetime1">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3848220-AFAC-4453-9927-5451299C2D23}" type="datetime1">
              <a:rPr lang="en-US" smtClean="0"/>
              <a:t>8/14/2024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0B39ED2-7370-41C7-BC55-36114CA417F9}" type="datetime1">
              <a:rPr lang="en-US" smtClean="0"/>
              <a:t>8/14/2024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E80DC9-A432-4A8C-B675-686EDC1F49EA}" type="datetime1">
              <a:rPr lang="en-US" smtClean="0"/>
              <a:t>8/14/2024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A8D7629-E336-42AA-9DBE-B0350AE09723}" type="datetime1">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FA4FCA-8793-4968-AD08-A1D2949D09D3}" type="datetime1">
              <a:rPr lang="en-US" smtClean="0"/>
              <a:t>8/14/2024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2EFD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879C66A-D320-4971-B128-10E5061D5D2D}" type="datetime1">
              <a:rPr lang="en-US" smtClean="0"/>
              <a:t>8/14/2024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sv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sv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3.svg"/><Relationship Id="rId11" Type="http://schemas.openxmlformats.org/officeDocument/2006/relationships/image" Target="../media/image28.pn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30.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31.sv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32.png"/><Relationship Id="rId7" Type="http://schemas.openxmlformats.org/officeDocument/2006/relationships/image" Target="../media/image24.png"/><Relationship Id="rId12" Type="http://schemas.openxmlformats.org/officeDocument/2006/relationships/image" Target="../media/image29.sv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31.svg"/><Relationship Id="rId11" Type="http://schemas.openxmlformats.org/officeDocument/2006/relationships/image" Target="../media/image28.png"/><Relationship Id="rId5" Type="http://schemas.openxmlformats.org/officeDocument/2006/relationships/image" Target="../media/image30.png"/><Relationship Id="rId10" Type="http://schemas.openxmlformats.org/officeDocument/2006/relationships/image" Target="../media/image27.svg"/><Relationship Id="rId4" Type="http://schemas.openxmlformats.org/officeDocument/2006/relationships/image" Target="../media/image33.sv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30.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31.svg"/></Relationships>
</file>

<file path=ppt/slides/_rels/slide16.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34.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15.xml"/><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35.svg"/><Relationship Id="rId9" Type="http://schemas.openxmlformats.org/officeDocument/2006/relationships/image" Target="../media/image24.png"/><Relationship Id="rId14" Type="http://schemas.openxmlformats.org/officeDocument/2006/relationships/image" Target="../media/image29.svg"/></Relationships>
</file>

<file path=ppt/slides/_rels/slide17.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3" Type="http://schemas.openxmlformats.org/officeDocument/2006/relationships/image" Target="../media/image34.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notesSlide" Target="../notesSlides/notesSlide16.xml"/><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35.svg"/><Relationship Id="rId9" Type="http://schemas.openxmlformats.org/officeDocument/2006/relationships/image" Target="../media/image24.png"/><Relationship Id="rId14" Type="http://schemas.openxmlformats.org/officeDocument/2006/relationships/image" Target="../media/image29.svg"/></Relationships>
</file>

<file path=ppt/slides/_rels/slide18.xml.rels><?xml version="1.0" encoding="UTF-8" standalone="yes"?>
<Relationships xmlns="http://schemas.openxmlformats.org/package/2006/relationships"><Relationship Id="rId8" Type="http://schemas.openxmlformats.org/officeDocument/2006/relationships/image" Target="../media/image23.svg"/><Relationship Id="rId13" Type="http://schemas.openxmlformats.org/officeDocument/2006/relationships/image" Target="../media/image28.png"/><Relationship Id="rId18" Type="http://schemas.openxmlformats.org/officeDocument/2006/relationships/image" Target="../media/image37.svg"/><Relationship Id="rId3" Type="http://schemas.openxmlformats.org/officeDocument/2006/relationships/image" Target="../media/image34.png"/><Relationship Id="rId7" Type="http://schemas.openxmlformats.org/officeDocument/2006/relationships/image" Target="../media/image22.png"/><Relationship Id="rId12" Type="http://schemas.openxmlformats.org/officeDocument/2006/relationships/image" Target="../media/image27.svg"/><Relationship Id="rId17" Type="http://schemas.openxmlformats.org/officeDocument/2006/relationships/image" Target="../media/image36.png"/><Relationship Id="rId2" Type="http://schemas.openxmlformats.org/officeDocument/2006/relationships/notesSlide" Target="../notesSlides/notesSlide17.xml"/><Relationship Id="rId16" Type="http://schemas.openxmlformats.org/officeDocument/2006/relationships/image" Target="../media/image31.svg"/><Relationship Id="rId1" Type="http://schemas.openxmlformats.org/officeDocument/2006/relationships/slideLayout" Target="../slideLayouts/slideLayout7.xml"/><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5" Type="http://schemas.openxmlformats.org/officeDocument/2006/relationships/image" Target="../media/image30.png"/><Relationship Id="rId10" Type="http://schemas.openxmlformats.org/officeDocument/2006/relationships/image" Target="../media/image25.svg"/><Relationship Id="rId4" Type="http://schemas.openxmlformats.org/officeDocument/2006/relationships/image" Target="../media/image35.svg"/><Relationship Id="rId9" Type="http://schemas.openxmlformats.org/officeDocument/2006/relationships/image" Target="../media/image24.png"/><Relationship Id="rId14" Type="http://schemas.openxmlformats.org/officeDocument/2006/relationships/image" Target="../media/image2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49.sv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7.svg"/><Relationship Id="rId9" Type="http://schemas.openxmlformats.org/officeDocument/2006/relationships/image" Target="../media/image1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2.svg"/></Relationships>
</file>

<file path=ppt/slides/_rels/slide4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52.svg"/></Relationships>
</file>

<file path=ppt/slides/_rels/slide45.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png"/><Relationship Id="rId7" Type="http://schemas.openxmlformats.org/officeDocument/2006/relationships/image" Target="../media/image20.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31.svg"/></Relationships>
</file>

<file path=ppt/slides/_rels/slide46.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30.png"/><Relationship Id="rId7"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31.sv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4.xml"/><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7.sv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55.png"/></Relationships>
</file>

<file path=ppt/slides/_rels/slide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5295695"/>
          </a:xfrm>
          <a:custGeom>
            <a:avLst/>
            <a:gdLst/>
            <a:ahLst/>
            <a:cxnLst/>
            <a:rect l="l" t="t" r="r" b="b"/>
            <a:pathLst>
              <a:path w="18288000" h="5295695">
                <a:moveTo>
                  <a:pt x="0" y="0"/>
                </a:moveTo>
                <a:lnTo>
                  <a:pt x="18288000" y="0"/>
                </a:lnTo>
                <a:lnTo>
                  <a:pt x="18288000" y="5295695"/>
                </a:lnTo>
                <a:lnTo>
                  <a:pt x="0" y="5295695"/>
                </a:lnTo>
                <a:lnTo>
                  <a:pt x="0" y="0"/>
                </a:lnTo>
                <a:close/>
              </a:path>
            </a:pathLst>
          </a:custGeom>
          <a:blipFill>
            <a:blip r:embed="rId2">
              <a:alphaModFix amt="70000"/>
            </a:blip>
            <a:stretch>
              <a:fillRect t="-35730" b="-94350"/>
            </a:stretch>
          </a:blipFill>
        </p:spPr>
      </p:sp>
      <p:sp>
        <p:nvSpPr>
          <p:cNvPr id="3" name="Freeform 3"/>
          <p:cNvSpPr/>
          <p:nvPr/>
        </p:nvSpPr>
        <p:spPr>
          <a:xfrm>
            <a:off x="13650401" y="8280344"/>
            <a:ext cx="1262312" cy="1262312"/>
          </a:xfrm>
          <a:custGeom>
            <a:avLst/>
            <a:gdLst/>
            <a:ahLst/>
            <a:cxnLst/>
            <a:rect l="l" t="t" r="r" b="b"/>
            <a:pathLst>
              <a:path w="1262312" h="1262312">
                <a:moveTo>
                  <a:pt x="0" y="0"/>
                </a:moveTo>
                <a:lnTo>
                  <a:pt x="1262312" y="0"/>
                </a:lnTo>
                <a:lnTo>
                  <a:pt x="1262312" y="1262312"/>
                </a:lnTo>
                <a:lnTo>
                  <a:pt x="0" y="1262312"/>
                </a:lnTo>
                <a:lnTo>
                  <a:pt x="0" y="0"/>
                </a:lnTo>
                <a:close/>
              </a:path>
            </a:pathLst>
          </a:custGeom>
          <a:blipFill>
            <a:blip r:embed="rId3"/>
            <a:stretch>
              <a:fillRect/>
            </a:stretch>
          </a:blipFill>
        </p:spPr>
      </p:sp>
      <p:sp>
        <p:nvSpPr>
          <p:cNvPr id="4" name="Freeform 4"/>
          <p:cNvSpPr/>
          <p:nvPr/>
        </p:nvSpPr>
        <p:spPr>
          <a:xfrm>
            <a:off x="15284422" y="8353383"/>
            <a:ext cx="1116234" cy="1116234"/>
          </a:xfrm>
          <a:custGeom>
            <a:avLst/>
            <a:gdLst/>
            <a:ahLst/>
            <a:cxnLst/>
            <a:rect l="l" t="t" r="r" b="b"/>
            <a:pathLst>
              <a:path w="1116234" h="1116234">
                <a:moveTo>
                  <a:pt x="0" y="0"/>
                </a:moveTo>
                <a:lnTo>
                  <a:pt x="1116234" y="0"/>
                </a:lnTo>
                <a:lnTo>
                  <a:pt x="1116234" y="1116234"/>
                </a:lnTo>
                <a:lnTo>
                  <a:pt x="0" y="1116234"/>
                </a:lnTo>
                <a:lnTo>
                  <a:pt x="0" y="0"/>
                </a:lnTo>
                <a:close/>
              </a:path>
            </a:pathLst>
          </a:custGeom>
          <a:blipFill>
            <a:blip r:embed="rId4"/>
            <a:stretch>
              <a:fillRect/>
            </a:stretch>
          </a:blipFill>
        </p:spPr>
      </p:sp>
      <p:sp>
        <p:nvSpPr>
          <p:cNvPr id="5" name="TextBox 5"/>
          <p:cNvSpPr txBox="1"/>
          <p:nvPr/>
        </p:nvSpPr>
        <p:spPr>
          <a:xfrm>
            <a:off x="2718477" y="7597098"/>
            <a:ext cx="12851046" cy="1455420"/>
          </a:xfrm>
          <a:prstGeom prst="rect">
            <a:avLst/>
          </a:prstGeom>
        </p:spPr>
        <p:txBody>
          <a:bodyPr lIns="0" tIns="0" rIns="0" bIns="0" rtlCol="0" anchor="t">
            <a:spAutoFit/>
          </a:bodyPr>
          <a:lstStyle/>
          <a:p>
            <a:pPr algn="ctr">
              <a:lnSpc>
                <a:spcPts val="4059"/>
              </a:lnSpc>
            </a:pPr>
            <a:r>
              <a:rPr lang="en-US" sz="2899">
                <a:solidFill>
                  <a:srgbClr val="000000"/>
                </a:solidFill>
                <a:latin typeface="Libre Baskerville Bold"/>
              </a:rPr>
              <a:t>Maisy Hallam, Fiona Jordan, </a:t>
            </a:r>
          </a:p>
          <a:p>
            <a:pPr algn="ctr">
              <a:lnSpc>
                <a:spcPts val="4059"/>
              </a:lnSpc>
            </a:pPr>
            <a:r>
              <a:rPr lang="en-US" sz="2899">
                <a:solidFill>
                  <a:srgbClr val="000000"/>
                </a:solidFill>
                <a:latin typeface="Libre Baskerville Bold"/>
              </a:rPr>
              <a:t>Simon Kirby &amp; Kenny Smith</a:t>
            </a:r>
          </a:p>
          <a:p>
            <a:pPr algn="ctr">
              <a:lnSpc>
                <a:spcPts val="3499"/>
              </a:lnSpc>
            </a:pPr>
            <a:endParaRPr lang="en-US" sz="2899">
              <a:solidFill>
                <a:srgbClr val="000000"/>
              </a:solidFill>
              <a:latin typeface="Libre Baskerville Bold"/>
            </a:endParaRPr>
          </a:p>
        </p:txBody>
      </p:sp>
      <p:grpSp>
        <p:nvGrpSpPr>
          <p:cNvPr id="6" name="Group 6"/>
          <p:cNvGrpSpPr/>
          <p:nvPr/>
        </p:nvGrpSpPr>
        <p:grpSpPr>
          <a:xfrm>
            <a:off x="0" y="9778174"/>
            <a:ext cx="18288000" cy="419258"/>
            <a:chOff x="0" y="0"/>
            <a:chExt cx="24384000" cy="559011"/>
          </a:xfrm>
        </p:grpSpPr>
        <p:grpSp>
          <p:nvGrpSpPr>
            <p:cNvPr id="7" name="Group 7"/>
            <p:cNvGrpSpPr/>
            <p:nvPr/>
          </p:nvGrpSpPr>
          <p:grpSpPr>
            <a:xfrm>
              <a:off x="0" y="0"/>
              <a:ext cx="24384000" cy="559011"/>
              <a:chOff x="0" y="0"/>
              <a:chExt cx="4816593" cy="110422"/>
            </a:xfrm>
          </p:grpSpPr>
          <p:sp>
            <p:nvSpPr>
              <p:cNvPr id="8" name="Freeform 8"/>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9" name="TextBox 9"/>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0" name="TextBox 10"/>
            <p:cNvSpPr txBox="1"/>
            <p:nvPr/>
          </p:nvSpPr>
          <p:spPr>
            <a:xfrm>
              <a:off x="13041421" y="71468"/>
              <a:ext cx="11167745" cy="430742"/>
            </a:xfrm>
            <a:prstGeom prst="rect">
              <a:avLst/>
            </a:prstGeom>
          </p:spPr>
          <p:txBody>
            <a:bodyPr lIns="0" tIns="0" rIns="0" bIns="0" rtlCol="0" anchor="t">
              <a:spAutoFit/>
            </a:bodyPr>
            <a:lstStyle/>
            <a:p>
              <a:pPr algn="ctr">
                <a:lnSpc>
                  <a:spcPts val="2799"/>
                </a:lnSpc>
              </a:pPr>
              <a:endParaRPr/>
            </a:p>
          </p:txBody>
        </p:sp>
      </p:grpSp>
      <p:sp>
        <p:nvSpPr>
          <p:cNvPr id="11" name="Freeform 11"/>
          <p:cNvSpPr/>
          <p:nvPr/>
        </p:nvSpPr>
        <p:spPr>
          <a:xfrm>
            <a:off x="16772131" y="8400683"/>
            <a:ext cx="1076209" cy="1068934"/>
          </a:xfrm>
          <a:custGeom>
            <a:avLst/>
            <a:gdLst/>
            <a:ahLst/>
            <a:cxnLst/>
            <a:rect l="l" t="t" r="r" b="b"/>
            <a:pathLst>
              <a:path w="1076209" h="1068934">
                <a:moveTo>
                  <a:pt x="0" y="0"/>
                </a:moveTo>
                <a:lnTo>
                  <a:pt x="1076208" y="0"/>
                </a:lnTo>
                <a:lnTo>
                  <a:pt x="1076208" y="1068934"/>
                </a:lnTo>
                <a:lnTo>
                  <a:pt x="0" y="1068934"/>
                </a:lnTo>
                <a:lnTo>
                  <a:pt x="0" y="0"/>
                </a:lnTo>
                <a:close/>
              </a:path>
            </a:pathLst>
          </a:custGeom>
          <a:blipFill>
            <a:blip r:embed="rId5">
              <a:extLst>
                <a:ext uri="{96DAC541-7B7A-43D3-8B79-37D633B846F1}">
                  <asvg:svgBlip xmlns:asvg="http://schemas.microsoft.com/office/drawing/2016/SVG/main" r:embed="rId6"/>
                </a:ext>
              </a:extLst>
            </a:blip>
            <a:stretch>
              <a:fillRect r="-243814"/>
            </a:stretch>
          </a:blipFill>
        </p:spPr>
      </p:sp>
      <p:sp>
        <p:nvSpPr>
          <p:cNvPr id="12" name="TextBox 12"/>
          <p:cNvSpPr txBox="1"/>
          <p:nvPr/>
        </p:nvSpPr>
        <p:spPr>
          <a:xfrm>
            <a:off x="2718477" y="5445724"/>
            <a:ext cx="12851046" cy="1811020"/>
          </a:xfrm>
          <a:prstGeom prst="rect">
            <a:avLst/>
          </a:prstGeom>
        </p:spPr>
        <p:txBody>
          <a:bodyPr lIns="0" tIns="0" rIns="0" bIns="0" rtlCol="0" anchor="t">
            <a:spAutoFit/>
          </a:bodyPr>
          <a:lstStyle/>
          <a:p>
            <a:pPr algn="ctr">
              <a:lnSpc>
                <a:spcPts val="7279"/>
              </a:lnSpc>
            </a:pPr>
            <a:r>
              <a:rPr lang="en-US" sz="5199" dirty="0">
                <a:solidFill>
                  <a:srgbClr val="000000"/>
                </a:solidFill>
                <a:latin typeface="Libre Baskerville Bold"/>
              </a:rPr>
              <a:t>Systemic structure of kinship is shaped by evolutionary processes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5830135" y="884673"/>
            <a:ext cx="6627729" cy="6465550"/>
          </a:xfrm>
          <a:custGeom>
            <a:avLst/>
            <a:gdLst/>
            <a:ahLst/>
            <a:cxnLst/>
            <a:rect l="l" t="t" r="r" b="b"/>
            <a:pathLst>
              <a:path w="6627729" h="6465550">
                <a:moveTo>
                  <a:pt x="0" y="0"/>
                </a:moveTo>
                <a:lnTo>
                  <a:pt x="6627730" y="0"/>
                </a:lnTo>
                <a:lnTo>
                  <a:pt x="6627730" y="6465549"/>
                </a:lnTo>
                <a:lnTo>
                  <a:pt x="0" y="6465549"/>
                </a:lnTo>
                <a:lnTo>
                  <a:pt x="0" y="0"/>
                </a:lnTo>
                <a:close/>
              </a:path>
            </a:pathLst>
          </a:custGeom>
          <a:blipFill>
            <a:blip r:embed="rId3"/>
            <a:stretch>
              <a:fillRect/>
            </a:stretch>
          </a:blipFill>
        </p:spPr>
      </p:sp>
      <p:sp>
        <p:nvSpPr>
          <p:cNvPr id="8" name="Freeform 8"/>
          <p:cNvSpPr/>
          <p:nvPr/>
        </p:nvSpPr>
        <p:spPr>
          <a:xfrm rot="-3980274" flipH="1">
            <a:off x="5405516" y="4211133"/>
            <a:ext cx="992667" cy="3312808"/>
          </a:xfrm>
          <a:custGeom>
            <a:avLst/>
            <a:gdLst/>
            <a:ahLst/>
            <a:cxnLst/>
            <a:rect l="l" t="t" r="r" b="b"/>
            <a:pathLst>
              <a:path w="655796" h="2057400">
                <a:moveTo>
                  <a:pt x="655796" y="0"/>
                </a:moveTo>
                <a:lnTo>
                  <a:pt x="0" y="0"/>
                </a:lnTo>
                <a:lnTo>
                  <a:pt x="0" y="2057400"/>
                </a:lnTo>
                <a:lnTo>
                  <a:pt x="655796" y="2057400"/>
                </a:lnTo>
                <a:lnTo>
                  <a:pt x="65579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7341794" y="9148533"/>
            <a:ext cx="4196149" cy="313689"/>
          </a:xfrm>
          <a:prstGeom prst="rect">
            <a:avLst/>
          </a:prstGeom>
        </p:spPr>
        <p:txBody>
          <a:bodyPr lIns="0" tIns="0" rIns="0" bIns="0" rtlCol="0" anchor="t">
            <a:spAutoFit/>
          </a:bodyPr>
          <a:lstStyle/>
          <a:p>
            <a:pPr algn="ctr">
              <a:lnSpc>
                <a:spcPts val="2660"/>
              </a:lnSpc>
            </a:pPr>
            <a:r>
              <a:rPr lang="en-US" sz="1900">
                <a:solidFill>
                  <a:srgbClr val="000000"/>
                </a:solidFill>
                <a:latin typeface="Libre Baskerville"/>
              </a:rPr>
              <a:t>Kemp &amp; Regier, 2012</a:t>
            </a:r>
          </a:p>
        </p:txBody>
      </p:sp>
      <p:sp>
        <p:nvSpPr>
          <p:cNvPr id="10" name="TextBox 10"/>
          <p:cNvSpPr txBox="1"/>
          <p:nvPr/>
        </p:nvSpPr>
        <p:spPr>
          <a:xfrm>
            <a:off x="2830708" y="4167428"/>
            <a:ext cx="3263109" cy="769441"/>
          </a:xfrm>
          <a:prstGeom prst="rect">
            <a:avLst/>
          </a:prstGeom>
        </p:spPr>
        <p:txBody>
          <a:bodyPr wrap="square" lIns="0" tIns="0" rIns="0" bIns="0" rtlCol="0" anchor="t">
            <a:spAutoFit/>
          </a:bodyPr>
          <a:lstStyle/>
          <a:p>
            <a:pPr algn="ctr">
              <a:lnSpc>
                <a:spcPts val="3080"/>
              </a:lnSpc>
            </a:pPr>
            <a:r>
              <a:rPr lang="en-US" sz="2200" dirty="0">
                <a:solidFill>
                  <a:srgbClr val="000000"/>
                </a:solidFill>
                <a:latin typeface="Libre Baskerville"/>
              </a:rPr>
              <a:t>kinship systems </a:t>
            </a:r>
          </a:p>
          <a:p>
            <a:pPr algn="ctr">
              <a:lnSpc>
                <a:spcPts val="3080"/>
              </a:lnSpc>
            </a:pPr>
            <a:r>
              <a:rPr lang="en-US" sz="2200" dirty="0">
                <a:solidFill>
                  <a:srgbClr val="000000"/>
                </a:solidFill>
                <a:latin typeface="Libre Baskerville"/>
              </a:rPr>
              <a:t>that really exist</a:t>
            </a:r>
          </a:p>
        </p:txBody>
      </p:sp>
      <p:sp>
        <p:nvSpPr>
          <p:cNvPr id="11" name="TextBox 11"/>
          <p:cNvSpPr txBox="1"/>
          <p:nvPr/>
        </p:nvSpPr>
        <p:spPr>
          <a:xfrm>
            <a:off x="11887200" y="1140799"/>
            <a:ext cx="2626526" cy="769441"/>
          </a:xfrm>
          <a:prstGeom prst="rect">
            <a:avLst/>
          </a:prstGeom>
        </p:spPr>
        <p:txBody>
          <a:bodyPr wrap="square" lIns="0" tIns="0" rIns="0" bIns="0" rtlCol="0" anchor="t">
            <a:spAutoFit/>
          </a:bodyPr>
          <a:lstStyle/>
          <a:p>
            <a:pPr algn="ctr">
              <a:lnSpc>
                <a:spcPts val="3080"/>
              </a:lnSpc>
            </a:pPr>
            <a:r>
              <a:rPr lang="en-US" sz="2200" dirty="0">
                <a:solidFill>
                  <a:srgbClr val="575B66"/>
                </a:solidFill>
                <a:latin typeface="Libre Baskerville"/>
              </a:rPr>
              <a:t>possible </a:t>
            </a:r>
          </a:p>
          <a:p>
            <a:pPr algn="ctr">
              <a:lnSpc>
                <a:spcPts val="3080"/>
              </a:lnSpc>
            </a:pPr>
            <a:r>
              <a:rPr lang="en-US" sz="2200" dirty="0">
                <a:solidFill>
                  <a:srgbClr val="575B66"/>
                </a:solidFill>
                <a:latin typeface="Libre Baskerville"/>
              </a:rPr>
              <a:t>kinship systems</a:t>
            </a:r>
          </a:p>
        </p:txBody>
      </p:sp>
      <p:sp>
        <p:nvSpPr>
          <p:cNvPr id="12" name="Freeform 12"/>
          <p:cNvSpPr/>
          <p:nvPr/>
        </p:nvSpPr>
        <p:spPr>
          <a:xfrm rot="2098472">
            <a:off x="11478620" y="1691273"/>
            <a:ext cx="1174679" cy="3722746"/>
          </a:xfrm>
          <a:custGeom>
            <a:avLst/>
            <a:gdLst/>
            <a:ahLst/>
            <a:cxnLst/>
            <a:rect l="l" t="t" r="r" b="b"/>
            <a:pathLst>
              <a:path w="655796" h="2057400">
                <a:moveTo>
                  <a:pt x="0" y="0"/>
                </a:moveTo>
                <a:lnTo>
                  <a:pt x="655797" y="0"/>
                </a:lnTo>
                <a:lnTo>
                  <a:pt x="655797" y="2057400"/>
                </a:lnTo>
                <a:lnTo>
                  <a:pt x="0" y="20574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3" name="TextBox 13"/>
          <p:cNvSpPr txBox="1"/>
          <p:nvPr/>
        </p:nvSpPr>
        <p:spPr>
          <a:xfrm>
            <a:off x="2518031" y="7680691"/>
            <a:ext cx="13251939"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The world’s kinship classification systems achieve an optimal trade-off between simplicity and informativeness.</a:t>
            </a:r>
          </a:p>
        </p:txBody>
      </p:sp>
      <p:grpSp>
        <p:nvGrpSpPr>
          <p:cNvPr id="14" name="Group 2">
            <a:extLst>
              <a:ext uri="{FF2B5EF4-FFF2-40B4-BE49-F238E27FC236}">
                <a16:creationId xmlns:a16="http://schemas.microsoft.com/office/drawing/2014/main" id="{72F45C11-C8AB-4E28-A478-C8CB30069999}"/>
              </a:ext>
            </a:extLst>
          </p:cNvPr>
          <p:cNvGrpSpPr/>
          <p:nvPr/>
        </p:nvGrpSpPr>
        <p:grpSpPr>
          <a:xfrm>
            <a:off x="0" y="9778174"/>
            <a:ext cx="18288000" cy="419258"/>
            <a:chOff x="0" y="0"/>
            <a:chExt cx="24384000" cy="559011"/>
          </a:xfrm>
        </p:grpSpPr>
        <p:grpSp>
          <p:nvGrpSpPr>
            <p:cNvPr id="15" name="Group 3">
              <a:extLst>
                <a:ext uri="{FF2B5EF4-FFF2-40B4-BE49-F238E27FC236}">
                  <a16:creationId xmlns:a16="http://schemas.microsoft.com/office/drawing/2014/main" id="{FF470C2C-1A88-4F8A-8A04-306487985E5F}"/>
                </a:ext>
              </a:extLst>
            </p:cNvPr>
            <p:cNvGrpSpPr/>
            <p:nvPr/>
          </p:nvGrpSpPr>
          <p:grpSpPr>
            <a:xfrm>
              <a:off x="0" y="0"/>
              <a:ext cx="24384000" cy="559011"/>
              <a:chOff x="0" y="0"/>
              <a:chExt cx="4816593" cy="110422"/>
            </a:xfrm>
          </p:grpSpPr>
          <p:sp>
            <p:nvSpPr>
              <p:cNvPr id="17" name="Freeform 4">
                <a:extLst>
                  <a:ext uri="{FF2B5EF4-FFF2-40B4-BE49-F238E27FC236}">
                    <a16:creationId xmlns:a16="http://schemas.microsoft.com/office/drawing/2014/main" id="{EC6C117B-23D0-44CC-819D-5F7CE79AE619}"/>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8" name="TextBox 5">
                <a:extLst>
                  <a:ext uri="{FF2B5EF4-FFF2-40B4-BE49-F238E27FC236}">
                    <a16:creationId xmlns:a16="http://schemas.microsoft.com/office/drawing/2014/main" id="{98883687-C4E4-4373-BDD3-B12F333169EE}"/>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6" name="TextBox 6">
              <a:extLst>
                <a:ext uri="{FF2B5EF4-FFF2-40B4-BE49-F238E27FC236}">
                  <a16:creationId xmlns:a16="http://schemas.microsoft.com/office/drawing/2014/main" id="{7ECF5E3C-F843-4353-9F06-0123DAC8B5B0}"/>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extLst>
      <p:ext uri="{BB962C8B-B14F-4D97-AF65-F5344CB8AC3E}">
        <p14:creationId xmlns:p14="http://schemas.microsoft.com/office/powerpoint/2010/main" val="9784495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3103470" y="7793966"/>
            <a:ext cx="12081061"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“changes in systems of kinship terminology involve linked sets of changes in related parts of the system.” </a:t>
            </a:r>
          </a:p>
        </p:txBody>
      </p:sp>
      <p:sp>
        <p:nvSpPr>
          <p:cNvPr id="8" name="TextBox 8"/>
          <p:cNvSpPr txBox="1"/>
          <p:nvPr/>
        </p:nvSpPr>
        <p:spPr>
          <a:xfrm>
            <a:off x="7936547" y="9087168"/>
            <a:ext cx="2502853" cy="323532"/>
          </a:xfrm>
          <a:prstGeom prst="rect">
            <a:avLst/>
          </a:prstGeom>
        </p:spPr>
        <p:txBody>
          <a:bodyPr wrap="square" lIns="0" tIns="0" rIns="0" bIns="0" rtlCol="0" anchor="t">
            <a:spAutoFit/>
          </a:bodyPr>
          <a:lstStyle/>
          <a:p>
            <a:pPr algn="ctr">
              <a:lnSpc>
                <a:spcPts val="2660"/>
              </a:lnSpc>
            </a:pPr>
            <a:r>
              <a:rPr lang="en-US" sz="1900" dirty="0">
                <a:solidFill>
                  <a:srgbClr val="000000"/>
                </a:solidFill>
                <a:latin typeface="Libre Baskerville"/>
              </a:rPr>
              <a:t>Passmore et al 2021</a:t>
            </a:r>
          </a:p>
        </p:txBody>
      </p:sp>
      <p:grpSp>
        <p:nvGrpSpPr>
          <p:cNvPr id="9" name="Group 2">
            <a:extLst>
              <a:ext uri="{FF2B5EF4-FFF2-40B4-BE49-F238E27FC236}">
                <a16:creationId xmlns:a16="http://schemas.microsoft.com/office/drawing/2014/main" id="{6D1806D2-16C3-4F9F-8483-B821B4116F45}"/>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AFCE7DC5-B30A-49C7-99AA-91CDE7A5B5DD}"/>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69CA3A3F-8E5C-4993-880B-C0BFD86C63D2}"/>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3107ECF5-0D6B-4F71-82AD-1E90CEAE0AA2}"/>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54FC5DDD-C77C-4E39-A7B6-2B9EF93633BE}"/>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3103470" y="7793966"/>
            <a:ext cx="12081061"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“changes in systems of kinship terminology involve linked sets of changes in related parts of the system.” </a:t>
            </a:r>
          </a:p>
        </p:txBody>
      </p:sp>
      <p:sp>
        <p:nvSpPr>
          <p:cNvPr id="8" name="TextBox 8"/>
          <p:cNvSpPr txBox="1"/>
          <p:nvPr/>
        </p:nvSpPr>
        <p:spPr>
          <a:xfrm>
            <a:off x="7936547" y="9087168"/>
            <a:ext cx="2549484" cy="323358"/>
          </a:xfrm>
          <a:prstGeom prst="rect">
            <a:avLst/>
          </a:prstGeom>
        </p:spPr>
        <p:txBody>
          <a:bodyPr wrap="square" lIns="0" tIns="0" rIns="0" bIns="0" rtlCol="0" anchor="t">
            <a:spAutoFit/>
          </a:bodyPr>
          <a:lstStyle/>
          <a:p>
            <a:pPr algn="ctr">
              <a:lnSpc>
                <a:spcPts val="2660"/>
              </a:lnSpc>
            </a:pPr>
            <a:r>
              <a:rPr lang="en-US" sz="1900" dirty="0">
                <a:solidFill>
                  <a:srgbClr val="000000"/>
                </a:solidFill>
                <a:latin typeface="Libre Baskerville"/>
              </a:rPr>
              <a:t>Passmore et al 2021</a:t>
            </a:r>
          </a:p>
        </p:txBody>
      </p:sp>
      <p:grpSp>
        <p:nvGrpSpPr>
          <p:cNvPr id="9" name="Group 9"/>
          <p:cNvGrpSpPr/>
          <p:nvPr/>
        </p:nvGrpSpPr>
        <p:grpSpPr>
          <a:xfrm>
            <a:off x="6395929" y="1028700"/>
            <a:ext cx="5496141" cy="5994745"/>
            <a:chOff x="0" y="0"/>
            <a:chExt cx="7328189" cy="7992993"/>
          </a:xfrm>
        </p:grpSpPr>
        <p:sp>
          <p:nvSpPr>
            <p:cNvPr id="10" name="Freeform 10"/>
            <p:cNvSpPr/>
            <p:nvPr/>
          </p:nvSpPr>
          <p:spPr>
            <a:xfrm>
              <a:off x="0" y="14326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4501810" y="14072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3790281" y="5773217"/>
              <a:ext cx="1324080" cy="1440169"/>
            </a:xfrm>
            <a:custGeom>
              <a:avLst/>
              <a:gdLst/>
              <a:ahLst/>
              <a:cxnLst/>
              <a:rect l="l" t="t" r="r" b="b"/>
              <a:pathLst>
                <a:path w="1324080" h="1440169">
                  <a:moveTo>
                    <a:pt x="0" y="0"/>
                  </a:moveTo>
                  <a:lnTo>
                    <a:pt x="1324081" y="0"/>
                  </a:lnTo>
                  <a:lnTo>
                    <a:pt x="1324081" y="1440169"/>
                  </a:lnTo>
                  <a:lnTo>
                    <a:pt x="0" y="14401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Freeform 13"/>
            <p:cNvSpPr/>
            <p:nvPr/>
          </p:nvSpPr>
          <p:spPr>
            <a:xfrm>
              <a:off x="315021" y="5873508"/>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4" name="TextBox 14"/>
            <p:cNvSpPr txBox="1"/>
            <p:nvPr/>
          </p:nvSpPr>
          <p:spPr>
            <a:xfrm>
              <a:off x="4615858"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father</a:t>
              </a:r>
            </a:p>
          </p:txBody>
        </p:sp>
        <p:sp>
          <p:nvSpPr>
            <p:cNvPr id="15" name="TextBox 15"/>
            <p:cNvSpPr txBox="1"/>
            <p:nvPr/>
          </p:nvSpPr>
          <p:spPr>
            <a:xfrm>
              <a:off x="3586228"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16" name="TextBox 16"/>
            <p:cNvSpPr txBox="1"/>
            <p:nvPr/>
          </p:nvSpPr>
          <p:spPr>
            <a:xfrm>
              <a:off x="110967"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17" name="TextBox 17"/>
            <p:cNvSpPr txBox="1"/>
            <p:nvPr/>
          </p:nvSpPr>
          <p:spPr>
            <a:xfrm>
              <a:off x="114049"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cousin</a:t>
              </a:r>
            </a:p>
          </p:txBody>
        </p:sp>
        <p:sp>
          <p:nvSpPr>
            <p:cNvPr id="18" name="Freeform 18"/>
            <p:cNvSpPr/>
            <p:nvPr/>
          </p:nvSpPr>
          <p:spPr>
            <a:xfrm>
              <a:off x="5746111" y="5838667"/>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9" name="TextBox 19"/>
            <p:cNvSpPr txBox="1"/>
            <p:nvPr/>
          </p:nvSpPr>
          <p:spPr>
            <a:xfrm>
              <a:off x="5596001"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you</a:t>
              </a:r>
            </a:p>
          </p:txBody>
        </p:sp>
        <p:sp>
          <p:nvSpPr>
            <p:cNvPr id="20" name="AutoShape 20"/>
            <p:cNvSpPr/>
            <p:nvPr/>
          </p:nvSpPr>
          <p:spPr>
            <a:xfrm>
              <a:off x="1005542" y="25400"/>
              <a:ext cx="4447928" cy="0"/>
            </a:xfrm>
            <a:prstGeom prst="line">
              <a:avLst/>
            </a:prstGeom>
            <a:ln w="50800" cap="flat">
              <a:solidFill>
                <a:srgbClr val="000000"/>
              </a:solidFill>
              <a:prstDash val="solid"/>
              <a:headEnd type="none" w="sm" len="sm"/>
              <a:tailEnd type="none" w="sm" len="sm"/>
            </a:ln>
          </p:spPr>
        </p:sp>
        <p:sp>
          <p:nvSpPr>
            <p:cNvPr id="21" name="AutoShape 21"/>
            <p:cNvSpPr/>
            <p:nvPr/>
          </p:nvSpPr>
          <p:spPr>
            <a:xfrm flipV="1">
              <a:off x="977061" y="25482"/>
              <a:ext cx="3082" cy="959054"/>
            </a:xfrm>
            <a:prstGeom prst="line">
              <a:avLst/>
            </a:prstGeom>
            <a:ln w="50800" cap="flat">
              <a:solidFill>
                <a:srgbClr val="000000"/>
              </a:solidFill>
              <a:prstDash val="solid"/>
              <a:headEnd type="none" w="sm" len="sm"/>
              <a:tailEnd type="none" w="sm" len="sm"/>
            </a:ln>
          </p:spPr>
        </p:sp>
        <p:sp>
          <p:nvSpPr>
            <p:cNvPr id="22" name="AutoShape 22"/>
            <p:cNvSpPr/>
            <p:nvPr/>
          </p:nvSpPr>
          <p:spPr>
            <a:xfrm flipV="1">
              <a:off x="5478870" y="25563"/>
              <a:ext cx="3082" cy="959054"/>
            </a:xfrm>
            <a:prstGeom prst="line">
              <a:avLst/>
            </a:prstGeom>
            <a:ln w="50800" cap="flat">
              <a:solidFill>
                <a:srgbClr val="000000"/>
              </a:solidFill>
              <a:prstDash val="solid"/>
              <a:headEnd type="none" w="sm" len="sm"/>
              <a:tailEnd type="none" w="sm" len="sm"/>
            </a:ln>
          </p:spPr>
        </p:sp>
        <p:sp>
          <p:nvSpPr>
            <p:cNvPr id="23" name="AutoShape 23"/>
            <p:cNvSpPr/>
            <p:nvPr/>
          </p:nvSpPr>
          <p:spPr>
            <a:xfrm flipV="1">
              <a:off x="1002461" y="4568884"/>
              <a:ext cx="3082" cy="959054"/>
            </a:xfrm>
            <a:prstGeom prst="line">
              <a:avLst/>
            </a:prstGeom>
            <a:ln w="50800" cap="flat">
              <a:solidFill>
                <a:srgbClr val="000000"/>
              </a:solidFill>
              <a:prstDash val="solid"/>
              <a:headEnd type="none" w="sm" len="sm"/>
              <a:tailEnd type="none" w="sm" len="sm"/>
            </a:ln>
          </p:spPr>
        </p:sp>
        <p:sp>
          <p:nvSpPr>
            <p:cNvPr id="24" name="AutoShape 24"/>
            <p:cNvSpPr/>
            <p:nvPr/>
          </p:nvSpPr>
          <p:spPr>
            <a:xfrm flipV="1">
              <a:off x="5453470" y="4492110"/>
              <a:ext cx="0" cy="479527"/>
            </a:xfrm>
            <a:prstGeom prst="line">
              <a:avLst/>
            </a:prstGeom>
            <a:ln w="50800" cap="flat">
              <a:solidFill>
                <a:srgbClr val="000000"/>
              </a:solidFill>
              <a:prstDash val="solid"/>
              <a:headEnd type="none" w="sm" len="sm"/>
              <a:tailEnd type="none" w="sm" len="sm"/>
            </a:ln>
          </p:spPr>
        </p:sp>
        <p:sp>
          <p:nvSpPr>
            <p:cNvPr id="25" name="AutoShape 25"/>
            <p:cNvSpPr/>
            <p:nvPr/>
          </p:nvSpPr>
          <p:spPr>
            <a:xfrm flipV="1">
              <a:off x="4592075" y="4989068"/>
              <a:ext cx="1722790" cy="0"/>
            </a:xfrm>
            <a:prstGeom prst="line">
              <a:avLst/>
            </a:prstGeom>
            <a:ln w="38100" cap="flat">
              <a:solidFill>
                <a:srgbClr val="000000"/>
              </a:solidFill>
              <a:prstDash val="solid"/>
              <a:headEnd type="none" w="sm" len="sm"/>
              <a:tailEnd type="none" w="sm" len="sm"/>
            </a:ln>
          </p:spPr>
        </p:sp>
        <p:sp>
          <p:nvSpPr>
            <p:cNvPr id="26" name="AutoShape 26"/>
            <p:cNvSpPr/>
            <p:nvPr/>
          </p:nvSpPr>
          <p:spPr>
            <a:xfrm flipV="1">
              <a:off x="4592075" y="4989068"/>
              <a:ext cx="2094" cy="651648"/>
            </a:xfrm>
            <a:prstGeom prst="line">
              <a:avLst/>
            </a:prstGeom>
            <a:ln w="38100" cap="flat">
              <a:solidFill>
                <a:srgbClr val="000000"/>
              </a:solidFill>
              <a:prstDash val="solid"/>
              <a:headEnd type="none" w="sm" len="sm"/>
              <a:tailEnd type="none" w="sm" len="sm"/>
            </a:ln>
          </p:spPr>
        </p:sp>
        <p:sp>
          <p:nvSpPr>
            <p:cNvPr id="27" name="AutoShape 27"/>
            <p:cNvSpPr/>
            <p:nvPr/>
          </p:nvSpPr>
          <p:spPr>
            <a:xfrm flipV="1">
              <a:off x="6312772" y="4989129"/>
              <a:ext cx="2094" cy="651648"/>
            </a:xfrm>
            <a:prstGeom prst="line">
              <a:avLst/>
            </a:prstGeom>
            <a:ln w="38100" cap="flat">
              <a:solidFill>
                <a:srgbClr val="000000"/>
              </a:solidFill>
              <a:prstDash val="solid"/>
              <a:headEnd type="none" w="sm" len="sm"/>
              <a:tailEnd type="none" w="sm" len="sm"/>
            </a:ln>
          </p:spPr>
        </p:sp>
      </p:grpSp>
      <p:grpSp>
        <p:nvGrpSpPr>
          <p:cNvPr id="28" name="Group 2">
            <a:extLst>
              <a:ext uri="{FF2B5EF4-FFF2-40B4-BE49-F238E27FC236}">
                <a16:creationId xmlns:a16="http://schemas.microsoft.com/office/drawing/2014/main" id="{F8182DC4-F29C-451E-87B9-59E0450CB4BC}"/>
              </a:ext>
            </a:extLst>
          </p:cNvPr>
          <p:cNvGrpSpPr/>
          <p:nvPr/>
        </p:nvGrpSpPr>
        <p:grpSpPr>
          <a:xfrm>
            <a:off x="0" y="9778174"/>
            <a:ext cx="18288000" cy="419258"/>
            <a:chOff x="0" y="0"/>
            <a:chExt cx="24384000" cy="559011"/>
          </a:xfrm>
        </p:grpSpPr>
        <p:grpSp>
          <p:nvGrpSpPr>
            <p:cNvPr id="29" name="Group 3">
              <a:extLst>
                <a:ext uri="{FF2B5EF4-FFF2-40B4-BE49-F238E27FC236}">
                  <a16:creationId xmlns:a16="http://schemas.microsoft.com/office/drawing/2014/main" id="{C0C72AFF-A520-4CC1-9F1B-1A4D84588E4B}"/>
                </a:ext>
              </a:extLst>
            </p:cNvPr>
            <p:cNvGrpSpPr/>
            <p:nvPr/>
          </p:nvGrpSpPr>
          <p:grpSpPr>
            <a:xfrm>
              <a:off x="0" y="0"/>
              <a:ext cx="24384000" cy="559011"/>
              <a:chOff x="0" y="0"/>
              <a:chExt cx="4816593" cy="110422"/>
            </a:xfrm>
          </p:grpSpPr>
          <p:sp>
            <p:nvSpPr>
              <p:cNvPr id="31" name="Freeform 4">
                <a:extLst>
                  <a:ext uri="{FF2B5EF4-FFF2-40B4-BE49-F238E27FC236}">
                    <a16:creationId xmlns:a16="http://schemas.microsoft.com/office/drawing/2014/main" id="{1E07C4E2-94BC-494C-9F68-D17FF529C238}"/>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32" name="TextBox 5">
                <a:extLst>
                  <a:ext uri="{FF2B5EF4-FFF2-40B4-BE49-F238E27FC236}">
                    <a16:creationId xmlns:a16="http://schemas.microsoft.com/office/drawing/2014/main" id="{E5E05E77-AA3A-42AC-8E81-09B477A3F94A}"/>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30" name="TextBox 6">
              <a:extLst>
                <a:ext uri="{FF2B5EF4-FFF2-40B4-BE49-F238E27FC236}">
                  <a16:creationId xmlns:a16="http://schemas.microsoft.com/office/drawing/2014/main" id="{5AE3849B-422A-40E8-8297-87DDB4BB8546}"/>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6395929" y="1028700"/>
            <a:ext cx="5496141" cy="5994745"/>
            <a:chOff x="0" y="0"/>
            <a:chExt cx="7328189" cy="7992993"/>
          </a:xfrm>
        </p:grpSpPr>
        <p:sp>
          <p:nvSpPr>
            <p:cNvPr id="8" name="Freeform 8"/>
            <p:cNvSpPr/>
            <p:nvPr/>
          </p:nvSpPr>
          <p:spPr>
            <a:xfrm>
              <a:off x="0" y="14326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4501810" y="14072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3790281" y="5773217"/>
              <a:ext cx="1324080" cy="1440169"/>
            </a:xfrm>
            <a:custGeom>
              <a:avLst/>
              <a:gdLst/>
              <a:ahLst/>
              <a:cxnLst/>
              <a:rect l="l" t="t" r="r" b="b"/>
              <a:pathLst>
                <a:path w="1324080" h="1440169">
                  <a:moveTo>
                    <a:pt x="0" y="0"/>
                  </a:moveTo>
                  <a:lnTo>
                    <a:pt x="1324081" y="0"/>
                  </a:lnTo>
                  <a:lnTo>
                    <a:pt x="1324081" y="1440169"/>
                  </a:lnTo>
                  <a:lnTo>
                    <a:pt x="0" y="14401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315021" y="5873508"/>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5746111" y="5838667"/>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AutoShape 13"/>
            <p:cNvSpPr/>
            <p:nvPr/>
          </p:nvSpPr>
          <p:spPr>
            <a:xfrm flipV="1">
              <a:off x="977061" y="25482"/>
              <a:ext cx="3082" cy="959054"/>
            </a:xfrm>
            <a:prstGeom prst="line">
              <a:avLst/>
            </a:prstGeom>
            <a:ln w="50800" cap="flat">
              <a:solidFill>
                <a:srgbClr val="000000"/>
              </a:solidFill>
              <a:prstDash val="solid"/>
              <a:headEnd type="none" w="sm" len="sm"/>
              <a:tailEnd type="none" w="sm" len="sm"/>
            </a:ln>
          </p:spPr>
        </p:sp>
        <p:sp>
          <p:nvSpPr>
            <p:cNvPr id="14" name="AutoShape 14"/>
            <p:cNvSpPr/>
            <p:nvPr/>
          </p:nvSpPr>
          <p:spPr>
            <a:xfrm flipV="1">
              <a:off x="5478870" y="25563"/>
              <a:ext cx="3082" cy="959054"/>
            </a:xfrm>
            <a:prstGeom prst="line">
              <a:avLst/>
            </a:prstGeom>
            <a:ln w="50800" cap="flat">
              <a:solidFill>
                <a:srgbClr val="000000"/>
              </a:solidFill>
              <a:prstDash val="solid"/>
              <a:headEnd type="none" w="sm" len="sm"/>
              <a:tailEnd type="none" w="sm" len="sm"/>
            </a:ln>
          </p:spPr>
        </p:sp>
        <p:sp>
          <p:nvSpPr>
            <p:cNvPr id="15" name="AutoShape 15"/>
            <p:cNvSpPr/>
            <p:nvPr/>
          </p:nvSpPr>
          <p:spPr>
            <a:xfrm flipV="1">
              <a:off x="1002461" y="4568884"/>
              <a:ext cx="3082" cy="959054"/>
            </a:xfrm>
            <a:prstGeom prst="line">
              <a:avLst/>
            </a:prstGeom>
            <a:ln w="50800" cap="flat">
              <a:solidFill>
                <a:srgbClr val="000000"/>
              </a:solidFill>
              <a:prstDash val="solid"/>
              <a:headEnd type="none" w="sm" len="sm"/>
              <a:tailEnd type="none" w="sm" len="sm"/>
            </a:ln>
          </p:spPr>
        </p:sp>
        <p:sp>
          <p:nvSpPr>
            <p:cNvPr id="16" name="AutoShape 16"/>
            <p:cNvSpPr/>
            <p:nvPr/>
          </p:nvSpPr>
          <p:spPr>
            <a:xfrm flipV="1">
              <a:off x="5453470" y="4492110"/>
              <a:ext cx="0" cy="479527"/>
            </a:xfrm>
            <a:prstGeom prst="line">
              <a:avLst/>
            </a:prstGeom>
            <a:ln w="50800" cap="flat">
              <a:solidFill>
                <a:srgbClr val="000000"/>
              </a:solidFill>
              <a:prstDash val="solid"/>
              <a:headEnd type="none" w="sm" len="sm"/>
              <a:tailEnd type="none" w="sm" len="sm"/>
            </a:ln>
          </p:spPr>
        </p:sp>
        <p:sp>
          <p:nvSpPr>
            <p:cNvPr id="17" name="AutoShape 17"/>
            <p:cNvSpPr/>
            <p:nvPr/>
          </p:nvSpPr>
          <p:spPr>
            <a:xfrm flipV="1">
              <a:off x="4592075" y="4989068"/>
              <a:ext cx="1722790" cy="0"/>
            </a:xfrm>
            <a:prstGeom prst="line">
              <a:avLst/>
            </a:prstGeom>
            <a:ln w="38100" cap="flat">
              <a:solidFill>
                <a:srgbClr val="000000"/>
              </a:solidFill>
              <a:prstDash val="solid"/>
              <a:headEnd type="none" w="sm" len="sm"/>
              <a:tailEnd type="none" w="sm" len="sm"/>
            </a:ln>
          </p:spPr>
        </p:sp>
        <p:sp>
          <p:nvSpPr>
            <p:cNvPr id="18" name="AutoShape 18"/>
            <p:cNvSpPr/>
            <p:nvPr/>
          </p:nvSpPr>
          <p:spPr>
            <a:xfrm flipV="1">
              <a:off x="4592075" y="4989068"/>
              <a:ext cx="2094" cy="651648"/>
            </a:xfrm>
            <a:prstGeom prst="line">
              <a:avLst/>
            </a:prstGeom>
            <a:ln w="38100" cap="flat">
              <a:solidFill>
                <a:srgbClr val="000000"/>
              </a:solidFill>
              <a:prstDash val="solid"/>
              <a:headEnd type="none" w="sm" len="sm"/>
              <a:tailEnd type="none" w="sm" len="sm"/>
            </a:ln>
          </p:spPr>
        </p:sp>
        <p:sp>
          <p:nvSpPr>
            <p:cNvPr id="19" name="AutoShape 19"/>
            <p:cNvSpPr/>
            <p:nvPr/>
          </p:nvSpPr>
          <p:spPr>
            <a:xfrm flipV="1">
              <a:off x="6312772" y="4989129"/>
              <a:ext cx="2094" cy="651648"/>
            </a:xfrm>
            <a:prstGeom prst="line">
              <a:avLst/>
            </a:prstGeom>
            <a:ln w="38100" cap="flat">
              <a:solidFill>
                <a:srgbClr val="000000"/>
              </a:solidFill>
              <a:prstDash val="solid"/>
              <a:headEnd type="none" w="sm" len="sm"/>
              <a:tailEnd type="none" w="sm" len="sm"/>
            </a:ln>
          </p:spPr>
        </p:sp>
        <p:sp>
          <p:nvSpPr>
            <p:cNvPr id="20" name="AutoShape 20"/>
            <p:cNvSpPr/>
            <p:nvPr/>
          </p:nvSpPr>
          <p:spPr>
            <a:xfrm>
              <a:off x="1005542" y="25400"/>
              <a:ext cx="4447928" cy="0"/>
            </a:xfrm>
            <a:prstGeom prst="line">
              <a:avLst/>
            </a:prstGeom>
            <a:ln w="50800" cap="flat">
              <a:solidFill>
                <a:srgbClr val="000000"/>
              </a:solidFill>
              <a:prstDash val="solid"/>
              <a:headEnd type="none" w="sm" len="sm"/>
              <a:tailEnd type="none" w="sm" len="sm"/>
            </a:ln>
          </p:spPr>
        </p:sp>
        <p:sp>
          <p:nvSpPr>
            <p:cNvPr id="21" name="TextBox 21"/>
            <p:cNvSpPr txBox="1"/>
            <p:nvPr/>
          </p:nvSpPr>
          <p:spPr>
            <a:xfrm>
              <a:off x="4615858"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22" name="TextBox 22"/>
            <p:cNvSpPr txBox="1"/>
            <p:nvPr/>
          </p:nvSpPr>
          <p:spPr>
            <a:xfrm>
              <a:off x="3586228"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23" name="TextBox 23"/>
            <p:cNvSpPr txBox="1"/>
            <p:nvPr/>
          </p:nvSpPr>
          <p:spPr>
            <a:xfrm>
              <a:off x="110967"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24" name="TextBox 24"/>
            <p:cNvSpPr txBox="1"/>
            <p:nvPr/>
          </p:nvSpPr>
          <p:spPr>
            <a:xfrm>
              <a:off x="114049"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cousin</a:t>
              </a:r>
            </a:p>
          </p:txBody>
        </p:sp>
        <p:sp>
          <p:nvSpPr>
            <p:cNvPr id="25" name="TextBox 25"/>
            <p:cNvSpPr txBox="1"/>
            <p:nvPr/>
          </p:nvSpPr>
          <p:spPr>
            <a:xfrm>
              <a:off x="5596001"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you</a:t>
              </a:r>
            </a:p>
          </p:txBody>
        </p:sp>
      </p:grpSp>
      <p:sp>
        <p:nvSpPr>
          <p:cNvPr id="26" name="TextBox 26"/>
          <p:cNvSpPr txBox="1"/>
          <p:nvPr/>
        </p:nvSpPr>
        <p:spPr>
          <a:xfrm>
            <a:off x="3103470" y="7793966"/>
            <a:ext cx="12081061"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“changes in systems of kinship terminology involve linked sets of changes in related parts of the system” </a:t>
            </a:r>
          </a:p>
        </p:txBody>
      </p:sp>
      <p:sp>
        <p:nvSpPr>
          <p:cNvPr id="27" name="TextBox 27"/>
          <p:cNvSpPr txBox="1"/>
          <p:nvPr/>
        </p:nvSpPr>
        <p:spPr>
          <a:xfrm>
            <a:off x="7936547" y="9087168"/>
            <a:ext cx="2448194" cy="323358"/>
          </a:xfrm>
          <a:prstGeom prst="rect">
            <a:avLst/>
          </a:prstGeom>
        </p:spPr>
        <p:txBody>
          <a:bodyPr wrap="square" lIns="0" tIns="0" rIns="0" bIns="0" rtlCol="0" anchor="t">
            <a:spAutoFit/>
          </a:bodyPr>
          <a:lstStyle/>
          <a:p>
            <a:pPr algn="ctr">
              <a:lnSpc>
                <a:spcPts val="2660"/>
              </a:lnSpc>
            </a:pPr>
            <a:r>
              <a:rPr lang="en-US" sz="1900" dirty="0">
                <a:solidFill>
                  <a:srgbClr val="000000"/>
                </a:solidFill>
                <a:latin typeface="Libre Baskerville"/>
              </a:rPr>
              <a:t>Passmore et al 2021</a:t>
            </a:r>
          </a:p>
        </p:txBody>
      </p:sp>
      <p:grpSp>
        <p:nvGrpSpPr>
          <p:cNvPr id="28" name="Group 2">
            <a:extLst>
              <a:ext uri="{FF2B5EF4-FFF2-40B4-BE49-F238E27FC236}">
                <a16:creationId xmlns:a16="http://schemas.microsoft.com/office/drawing/2014/main" id="{7F594118-A668-4450-B1A0-F31DED5C9ECC}"/>
              </a:ext>
            </a:extLst>
          </p:cNvPr>
          <p:cNvGrpSpPr/>
          <p:nvPr/>
        </p:nvGrpSpPr>
        <p:grpSpPr>
          <a:xfrm>
            <a:off x="0" y="9778174"/>
            <a:ext cx="18288000" cy="419258"/>
            <a:chOff x="0" y="0"/>
            <a:chExt cx="24384000" cy="559011"/>
          </a:xfrm>
        </p:grpSpPr>
        <p:grpSp>
          <p:nvGrpSpPr>
            <p:cNvPr id="29" name="Group 3">
              <a:extLst>
                <a:ext uri="{FF2B5EF4-FFF2-40B4-BE49-F238E27FC236}">
                  <a16:creationId xmlns:a16="http://schemas.microsoft.com/office/drawing/2014/main" id="{46CD51A9-5DC2-49C1-98C3-AE70589A2739}"/>
                </a:ext>
              </a:extLst>
            </p:cNvPr>
            <p:cNvGrpSpPr/>
            <p:nvPr/>
          </p:nvGrpSpPr>
          <p:grpSpPr>
            <a:xfrm>
              <a:off x="0" y="0"/>
              <a:ext cx="24384000" cy="559011"/>
              <a:chOff x="0" y="0"/>
              <a:chExt cx="4816593" cy="110422"/>
            </a:xfrm>
          </p:grpSpPr>
          <p:sp>
            <p:nvSpPr>
              <p:cNvPr id="31" name="Freeform 4">
                <a:extLst>
                  <a:ext uri="{FF2B5EF4-FFF2-40B4-BE49-F238E27FC236}">
                    <a16:creationId xmlns:a16="http://schemas.microsoft.com/office/drawing/2014/main" id="{7EFE3328-8F2B-4689-9E4A-99FFC66EF35F}"/>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32" name="TextBox 5">
                <a:extLst>
                  <a:ext uri="{FF2B5EF4-FFF2-40B4-BE49-F238E27FC236}">
                    <a16:creationId xmlns:a16="http://schemas.microsoft.com/office/drawing/2014/main" id="{C97C4DC0-A369-4388-B917-4160446F49DC}"/>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30" name="TextBox 6">
              <a:extLst>
                <a:ext uri="{FF2B5EF4-FFF2-40B4-BE49-F238E27FC236}">
                  <a16:creationId xmlns:a16="http://schemas.microsoft.com/office/drawing/2014/main" id="{DC447250-9924-4621-AFCB-C3F32C99ED5B}"/>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flipH="1">
            <a:off x="11892071" y="3131263"/>
            <a:ext cx="2404610" cy="2264706"/>
          </a:xfrm>
          <a:custGeom>
            <a:avLst/>
            <a:gdLst/>
            <a:ahLst/>
            <a:cxnLst/>
            <a:rect l="l" t="t" r="r" b="b"/>
            <a:pathLst>
              <a:path w="2404610" h="2264706">
                <a:moveTo>
                  <a:pt x="2404610" y="0"/>
                </a:moveTo>
                <a:lnTo>
                  <a:pt x="0" y="0"/>
                </a:lnTo>
                <a:lnTo>
                  <a:pt x="0" y="2264705"/>
                </a:lnTo>
                <a:lnTo>
                  <a:pt x="2404610" y="2264705"/>
                </a:lnTo>
                <a:lnTo>
                  <a:pt x="240461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6395929" y="1028700"/>
            <a:ext cx="5496141" cy="5994745"/>
            <a:chOff x="0" y="0"/>
            <a:chExt cx="7328189" cy="7992993"/>
          </a:xfrm>
        </p:grpSpPr>
        <p:sp>
          <p:nvSpPr>
            <p:cNvPr id="9" name="Freeform 9"/>
            <p:cNvSpPr/>
            <p:nvPr/>
          </p:nvSpPr>
          <p:spPr>
            <a:xfrm>
              <a:off x="0" y="14326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4501810" y="14072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3790281" y="5773217"/>
              <a:ext cx="1324080" cy="1440169"/>
            </a:xfrm>
            <a:custGeom>
              <a:avLst/>
              <a:gdLst/>
              <a:ahLst/>
              <a:cxnLst/>
              <a:rect l="l" t="t" r="r" b="b"/>
              <a:pathLst>
                <a:path w="1324080" h="1440169">
                  <a:moveTo>
                    <a:pt x="0" y="0"/>
                  </a:moveTo>
                  <a:lnTo>
                    <a:pt x="1324081" y="0"/>
                  </a:lnTo>
                  <a:lnTo>
                    <a:pt x="1324081" y="1440169"/>
                  </a:lnTo>
                  <a:lnTo>
                    <a:pt x="0" y="14401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12"/>
            <p:cNvSpPr/>
            <p:nvPr/>
          </p:nvSpPr>
          <p:spPr>
            <a:xfrm>
              <a:off x="315021" y="5873508"/>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13"/>
            <p:cNvSpPr/>
            <p:nvPr/>
          </p:nvSpPr>
          <p:spPr>
            <a:xfrm>
              <a:off x="5746111" y="5838667"/>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4" name="AutoShape 14"/>
            <p:cNvSpPr/>
            <p:nvPr/>
          </p:nvSpPr>
          <p:spPr>
            <a:xfrm flipV="1">
              <a:off x="977061" y="25482"/>
              <a:ext cx="3082" cy="959054"/>
            </a:xfrm>
            <a:prstGeom prst="line">
              <a:avLst/>
            </a:prstGeom>
            <a:ln w="50800" cap="flat">
              <a:solidFill>
                <a:srgbClr val="000000"/>
              </a:solidFill>
              <a:prstDash val="solid"/>
              <a:headEnd type="none" w="sm" len="sm"/>
              <a:tailEnd type="none" w="sm" len="sm"/>
            </a:ln>
          </p:spPr>
        </p:sp>
        <p:sp>
          <p:nvSpPr>
            <p:cNvPr id="15" name="AutoShape 15"/>
            <p:cNvSpPr/>
            <p:nvPr/>
          </p:nvSpPr>
          <p:spPr>
            <a:xfrm flipV="1">
              <a:off x="5478870" y="25563"/>
              <a:ext cx="3082" cy="959054"/>
            </a:xfrm>
            <a:prstGeom prst="line">
              <a:avLst/>
            </a:prstGeom>
            <a:ln w="50800" cap="flat">
              <a:solidFill>
                <a:srgbClr val="000000"/>
              </a:solidFill>
              <a:prstDash val="solid"/>
              <a:headEnd type="none" w="sm" len="sm"/>
              <a:tailEnd type="none" w="sm" len="sm"/>
            </a:ln>
          </p:spPr>
        </p:sp>
        <p:sp>
          <p:nvSpPr>
            <p:cNvPr id="16" name="AutoShape 16"/>
            <p:cNvSpPr/>
            <p:nvPr/>
          </p:nvSpPr>
          <p:spPr>
            <a:xfrm flipV="1">
              <a:off x="1002461" y="4568884"/>
              <a:ext cx="3082" cy="959054"/>
            </a:xfrm>
            <a:prstGeom prst="line">
              <a:avLst/>
            </a:prstGeom>
            <a:ln w="50800" cap="flat">
              <a:solidFill>
                <a:srgbClr val="000000"/>
              </a:solidFill>
              <a:prstDash val="solid"/>
              <a:headEnd type="none" w="sm" len="sm"/>
              <a:tailEnd type="none" w="sm" len="sm"/>
            </a:ln>
          </p:spPr>
        </p:sp>
        <p:sp>
          <p:nvSpPr>
            <p:cNvPr id="17" name="AutoShape 17"/>
            <p:cNvSpPr/>
            <p:nvPr/>
          </p:nvSpPr>
          <p:spPr>
            <a:xfrm flipV="1">
              <a:off x="5453470" y="4492110"/>
              <a:ext cx="0" cy="479527"/>
            </a:xfrm>
            <a:prstGeom prst="line">
              <a:avLst/>
            </a:prstGeom>
            <a:ln w="50800" cap="flat">
              <a:solidFill>
                <a:srgbClr val="000000"/>
              </a:solidFill>
              <a:prstDash val="solid"/>
              <a:headEnd type="none" w="sm" len="sm"/>
              <a:tailEnd type="none" w="sm" len="sm"/>
            </a:ln>
          </p:spPr>
        </p:sp>
        <p:sp>
          <p:nvSpPr>
            <p:cNvPr id="18" name="AutoShape 18"/>
            <p:cNvSpPr/>
            <p:nvPr/>
          </p:nvSpPr>
          <p:spPr>
            <a:xfrm flipV="1">
              <a:off x="4592075" y="4989068"/>
              <a:ext cx="1722790" cy="0"/>
            </a:xfrm>
            <a:prstGeom prst="line">
              <a:avLst/>
            </a:prstGeom>
            <a:ln w="38100" cap="flat">
              <a:solidFill>
                <a:srgbClr val="000000"/>
              </a:solidFill>
              <a:prstDash val="solid"/>
              <a:headEnd type="none" w="sm" len="sm"/>
              <a:tailEnd type="none" w="sm" len="sm"/>
            </a:ln>
          </p:spPr>
        </p:sp>
        <p:sp>
          <p:nvSpPr>
            <p:cNvPr id="19" name="AutoShape 19"/>
            <p:cNvSpPr/>
            <p:nvPr/>
          </p:nvSpPr>
          <p:spPr>
            <a:xfrm flipV="1">
              <a:off x="4592075" y="4989068"/>
              <a:ext cx="2094" cy="651648"/>
            </a:xfrm>
            <a:prstGeom prst="line">
              <a:avLst/>
            </a:prstGeom>
            <a:ln w="38100" cap="flat">
              <a:solidFill>
                <a:srgbClr val="000000"/>
              </a:solidFill>
              <a:prstDash val="solid"/>
              <a:headEnd type="none" w="sm" len="sm"/>
              <a:tailEnd type="none" w="sm" len="sm"/>
            </a:ln>
          </p:spPr>
        </p:sp>
        <p:sp>
          <p:nvSpPr>
            <p:cNvPr id="20" name="AutoShape 20"/>
            <p:cNvSpPr/>
            <p:nvPr/>
          </p:nvSpPr>
          <p:spPr>
            <a:xfrm flipV="1">
              <a:off x="6312772" y="4989129"/>
              <a:ext cx="2094" cy="651648"/>
            </a:xfrm>
            <a:prstGeom prst="line">
              <a:avLst/>
            </a:prstGeom>
            <a:ln w="38100" cap="flat">
              <a:solidFill>
                <a:srgbClr val="000000"/>
              </a:solidFill>
              <a:prstDash val="solid"/>
              <a:headEnd type="none" w="sm" len="sm"/>
              <a:tailEnd type="none" w="sm" len="sm"/>
            </a:ln>
          </p:spPr>
        </p:sp>
        <p:sp>
          <p:nvSpPr>
            <p:cNvPr id="21" name="AutoShape 21"/>
            <p:cNvSpPr/>
            <p:nvPr/>
          </p:nvSpPr>
          <p:spPr>
            <a:xfrm>
              <a:off x="1005542" y="25400"/>
              <a:ext cx="4447928" cy="0"/>
            </a:xfrm>
            <a:prstGeom prst="line">
              <a:avLst/>
            </a:prstGeom>
            <a:ln w="50800" cap="flat">
              <a:solidFill>
                <a:srgbClr val="000000"/>
              </a:solidFill>
              <a:prstDash val="solid"/>
              <a:headEnd type="none" w="sm" len="sm"/>
              <a:tailEnd type="none" w="sm" len="sm"/>
            </a:ln>
          </p:spPr>
        </p:sp>
        <p:sp>
          <p:nvSpPr>
            <p:cNvPr id="22" name="TextBox 22"/>
            <p:cNvSpPr txBox="1"/>
            <p:nvPr/>
          </p:nvSpPr>
          <p:spPr>
            <a:xfrm>
              <a:off x="4615858"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23" name="TextBox 23"/>
            <p:cNvSpPr txBox="1"/>
            <p:nvPr/>
          </p:nvSpPr>
          <p:spPr>
            <a:xfrm>
              <a:off x="3586228"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24" name="TextBox 24"/>
            <p:cNvSpPr txBox="1"/>
            <p:nvPr/>
          </p:nvSpPr>
          <p:spPr>
            <a:xfrm>
              <a:off x="110967"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25" name="TextBox 25"/>
            <p:cNvSpPr txBox="1"/>
            <p:nvPr/>
          </p:nvSpPr>
          <p:spPr>
            <a:xfrm>
              <a:off x="114049"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cousin</a:t>
              </a:r>
            </a:p>
          </p:txBody>
        </p:sp>
        <p:sp>
          <p:nvSpPr>
            <p:cNvPr id="26" name="TextBox 26"/>
            <p:cNvSpPr txBox="1"/>
            <p:nvPr/>
          </p:nvSpPr>
          <p:spPr>
            <a:xfrm>
              <a:off x="5596001"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you</a:t>
              </a:r>
            </a:p>
          </p:txBody>
        </p:sp>
      </p:grpSp>
      <p:sp>
        <p:nvSpPr>
          <p:cNvPr id="27" name="TextBox 27"/>
          <p:cNvSpPr txBox="1"/>
          <p:nvPr/>
        </p:nvSpPr>
        <p:spPr>
          <a:xfrm>
            <a:off x="12084449" y="3683226"/>
            <a:ext cx="2212232" cy="580390"/>
          </a:xfrm>
          <a:prstGeom prst="rect">
            <a:avLst/>
          </a:prstGeom>
        </p:spPr>
        <p:txBody>
          <a:bodyPr lIns="0" tIns="0" rIns="0" bIns="0" rtlCol="0" anchor="t">
            <a:spAutoFit/>
          </a:bodyPr>
          <a:lstStyle/>
          <a:p>
            <a:pPr algn="ctr">
              <a:lnSpc>
                <a:spcPts val="4759"/>
              </a:lnSpc>
            </a:pPr>
            <a:r>
              <a:rPr lang="en-US" sz="3399">
                <a:solidFill>
                  <a:srgbClr val="000000"/>
                </a:solidFill>
                <a:latin typeface="Libre Baskerville"/>
              </a:rPr>
              <a:t>???</a:t>
            </a:r>
          </a:p>
        </p:txBody>
      </p:sp>
      <p:sp>
        <p:nvSpPr>
          <p:cNvPr id="28" name="TextBox 28"/>
          <p:cNvSpPr txBox="1"/>
          <p:nvPr/>
        </p:nvSpPr>
        <p:spPr>
          <a:xfrm>
            <a:off x="3103470" y="7793966"/>
            <a:ext cx="12081061"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“changes in systems of kinship terminology involve linked sets of changes in related parts of the system” </a:t>
            </a:r>
          </a:p>
        </p:txBody>
      </p:sp>
      <p:sp>
        <p:nvSpPr>
          <p:cNvPr id="29" name="TextBox 29"/>
          <p:cNvSpPr txBox="1"/>
          <p:nvPr/>
        </p:nvSpPr>
        <p:spPr>
          <a:xfrm>
            <a:off x="7936547" y="9087168"/>
            <a:ext cx="2426653" cy="323358"/>
          </a:xfrm>
          <a:prstGeom prst="rect">
            <a:avLst/>
          </a:prstGeom>
        </p:spPr>
        <p:txBody>
          <a:bodyPr wrap="square" lIns="0" tIns="0" rIns="0" bIns="0" rtlCol="0" anchor="t">
            <a:spAutoFit/>
          </a:bodyPr>
          <a:lstStyle/>
          <a:p>
            <a:pPr algn="ctr">
              <a:lnSpc>
                <a:spcPts val="2660"/>
              </a:lnSpc>
            </a:pPr>
            <a:r>
              <a:rPr lang="en-US" sz="1900" dirty="0">
                <a:solidFill>
                  <a:srgbClr val="000000"/>
                </a:solidFill>
                <a:latin typeface="Libre Baskerville"/>
              </a:rPr>
              <a:t>Passmore et al 2021</a:t>
            </a:r>
          </a:p>
        </p:txBody>
      </p:sp>
      <p:grpSp>
        <p:nvGrpSpPr>
          <p:cNvPr id="30" name="Group 2">
            <a:extLst>
              <a:ext uri="{FF2B5EF4-FFF2-40B4-BE49-F238E27FC236}">
                <a16:creationId xmlns:a16="http://schemas.microsoft.com/office/drawing/2014/main" id="{0DDC684E-9D0B-4EAF-9490-C2C2DB73F880}"/>
              </a:ext>
            </a:extLst>
          </p:cNvPr>
          <p:cNvGrpSpPr/>
          <p:nvPr/>
        </p:nvGrpSpPr>
        <p:grpSpPr>
          <a:xfrm>
            <a:off x="0" y="9778174"/>
            <a:ext cx="18288000" cy="419258"/>
            <a:chOff x="0" y="0"/>
            <a:chExt cx="24384000" cy="559011"/>
          </a:xfrm>
        </p:grpSpPr>
        <p:grpSp>
          <p:nvGrpSpPr>
            <p:cNvPr id="31" name="Group 3">
              <a:extLst>
                <a:ext uri="{FF2B5EF4-FFF2-40B4-BE49-F238E27FC236}">
                  <a16:creationId xmlns:a16="http://schemas.microsoft.com/office/drawing/2014/main" id="{6F9BE5F3-1643-4832-947D-7740D64B3C8D}"/>
                </a:ext>
              </a:extLst>
            </p:cNvPr>
            <p:cNvGrpSpPr/>
            <p:nvPr/>
          </p:nvGrpSpPr>
          <p:grpSpPr>
            <a:xfrm>
              <a:off x="0" y="0"/>
              <a:ext cx="24384000" cy="559011"/>
              <a:chOff x="0" y="0"/>
              <a:chExt cx="4816593" cy="110422"/>
            </a:xfrm>
          </p:grpSpPr>
          <p:sp>
            <p:nvSpPr>
              <p:cNvPr id="33" name="Freeform 4">
                <a:extLst>
                  <a:ext uri="{FF2B5EF4-FFF2-40B4-BE49-F238E27FC236}">
                    <a16:creationId xmlns:a16="http://schemas.microsoft.com/office/drawing/2014/main" id="{DDFDC454-FCEF-4E04-B366-243FA48E33C2}"/>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34" name="TextBox 5">
                <a:extLst>
                  <a:ext uri="{FF2B5EF4-FFF2-40B4-BE49-F238E27FC236}">
                    <a16:creationId xmlns:a16="http://schemas.microsoft.com/office/drawing/2014/main" id="{6135FA9F-2DC6-4144-BC1C-333C6C601034}"/>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32" name="TextBox 6">
              <a:extLst>
                <a:ext uri="{FF2B5EF4-FFF2-40B4-BE49-F238E27FC236}">
                  <a16:creationId xmlns:a16="http://schemas.microsoft.com/office/drawing/2014/main" id="{DFFFF452-36C9-45D9-A2D0-7EE545FAB96C}"/>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6395929" y="1028700"/>
            <a:ext cx="5496141" cy="5994745"/>
            <a:chOff x="0" y="0"/>
            <a:chExt cx="7328189" cy="7992993"/>
          </a:xfrm>
        </p:grpSpPr>
        <p:sp>
          <p:nvSpPr>
            <p:cNvPr id="8" name="Freeform 8"/>
            <p:cNvSpPr/>
            <p:nvPr/>
          </p:nvSpPr>
          <p:spPr>
            <a:xfrm>
              <a:off x="0" y="14326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4501810" y="14072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Freeform 10"/>
            <p:cNvSpPr/>
            <p:nvPr/>
          </p:nvSpPr>
          <p:spPr>
            <a:xfrm>
              <a:off x="3790281" y="5773217"/>
              <a:ext cx="1324080" cy="1440169"/>
            </a:xfrm>
            <a:custGeom>
              <a:avLst/>
              <a:gdLst/>
              <a:ahLst/>
              <a:cxnLst/>
              <a:rect l="l" t="t" r="r" b="b"/>
              <a:pathLst>
                <a:path w="1324080" h="1440169">
                  <a:moveTo>
                    <a:pt x="0" y="0"/>
                  </a:moveTo>
                  <a:lnTo>
                    <a:pt x="1324081" y="0"/>
                  </a:lnTo>
                  <a:lnTo>
                    <a:pt x="1324081" y="1440169"/>
                  </a:lnTo>
                  <a:lnTo>
                    <a:pt x="0" y="144016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315021" y="5873508"/>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5746111" y="5838667"/>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3" name="AutoShape 13"/>
            <p:cNvSpPr/>
            <p:nvPr/>
          </p:nvSpPr>
          <p:spPr>
            <a:xfrm flipV="1">
              <a:off x="977061" y="25482"/>
              <a:ext cx="3082" cy="959054"/>
            </a:xfrm>
            <a:prstGeom prst="line">
              <a:avLst/>
            </a:prstGeom>
            <a:ln w="50800" cap="flat">
              <a:solidFill>
                <a:srgbClr val="000000"/>
              </a:solidFill>
              <a:prstDash val="solid"/>
              <a:headEnd type="none" w="sm" len="sm"/>
              <a:tailEnd type="none" w="sm" len="sm"/>
            </a:ln>
          </p:spPr>
        </p:sp>
        <p:sp>
          <p:nvSpPr>
            <p:cNvPr id="14" name="AutoShape 14"/>
            <p:cNvSpPr/>
            <p:nvPr/>
          </p:nvSpPr>
          <p:spPr>
            <a:xfrm flipV="1">
              <a:off x="5478870" y="25563"/>
              <a:ext cx="3082" cy="959054"/>
            </a:xfrm>
            <a:prstGeom prst="line">
              <a:avLst/>
            </a:prstGeom>
            <a:ln w="50800" cap="flat">
              <a:solidFill>
                <a:srgbClr val="000000"/>
              </a:solidFill>
              <a:prstDash val="solid"/>
              <a:headEnd type="none" w="sm" len="sm"/>
              <a:tailEnd type="none" w="sm" len="sm"/>
            </a:ln>
          </p:spPr>
        </p:sp>
        <p:sp>
          <p:nvSpPr>
            <p:cNvPr id="15" name="AutoShape 15"/>
            <p:cNvSpPr/>
            <p:nvPr/>
          </p:nvSpPr>
          <p:spPr>
            <a:xfrm flipV="1">
              <a:off x="1002461" y="4568884"/>
              <a:ext cx="3082" cy="959054"/>
            </a:xfrm>
            <a:prstGeom prst="line">
              <a:avLst/>
            </a:prstGeom>
            <a:ln w="50800" cap="flat">
              <a:solidFill>
                <a:srgbClr val="000000"/>
              </a:solidFill>
              <a:prstDash val="solid"/>
              <a:headEnd type="none" w="sm" len="sm"/>
              <a:tailEnd type="none" w="sm" len="sm"/>
            </a:ln>
          </p:spPr>
        </p:sp>
        <p:sp>
          <p:nvSpPr>
            <p:cNvPr id="16" name="AutoShape 16"/>
            <p:cNvSpPr/>
            <p:nvPr/>
          </p:nvSpPr>
          <p:spPr>
            <a:xfrm flipV="1">
              <a:off x="5453470" y="4492110"/>
              <a:ext cx="0" cy="479527"/>
            </a:xfrm>
            <a:prstGeom prst="line">
              <a:avLst/>
            </a:prstGeom>
            <a:ln w="50800" cap="flat">
              <a:solidFill>
                <a:srgbClr val="000000"/>
              </a:solidFill>
              <a:prstDash val="solid"/>
              <a:headEnd type="none" w="sm" len="sm"/>
              <a:tailEnd type="none" w="sm" len="sm"/>
            </a:ln>
          </p:spPr>
        </p:sp>
        <p:sp>
          <p:nvSpPr>
            <p:cNvPr id="17" name="AutoShape 17"/>
            <p:cNvSpPr/>
            <p:nvPr/>
          </p:nvSpPr>
          <p:spPr>
            <a:xfrm flipV="1">
              <a:off x="4592075" y="4989068"/>
              <a:ext cx="1722790" cy="0"/>
            </a:xfrm>
            <a:prstGeom prst="line">
              <a:avLst/>
            </a:prstGeom>
            <a:ln w="38100" cap="flat">
              <a:solidFill>
                <a:srgbClr val="000000"/>
              </a:solidFill>
              <a:prstDash val="solid"/>
              <a:headEnd type="none" w="sm" len="sm"/>
              <a:tailEnd type="none" w="sm" len="sm"/>
            </a:ln>
          </p:spPr>
        </p:sp>
        <p:sp>
          <p:nvSpPr>
            <p:cNvPr id="18" name="AutoShape 18"/>
            <p:cNvSpPr/>
            <p:nvPr/>
          </p:nvSpPr>
          <p:spPr>
            <a:xfrm flipV="1">
              <a:off x="4592075" y="4989068"/>
              <a:ext cx="2094" cy="651648"/>
            </a:xfrm>
            <a:prstGeom prst="line">
              <a:avLst/>
            </a:prstGeom>
            <a:ln w="38100" cap="flat">
              <a:solidFill>
                <a:srgbClr val="000000"/>
              </a:solidFill>
              <a:prstDash val="solid"/>
              <a:headEnd type="none" w="sm" len="sm"/>
              <a:tailEnd type="none" w="sm" len="sm"/>
            </a:ln>
          </p:spPr>
        </p:sp>
        <p:sp>
          <p:nvSpPr>
            <p:cNvPr id="19" name="AutoShape 19"/>
            <p:cNvSpPr/>
            <p:nvPr/>
          </p:nvSpPr>
          <p:spPr>
            <a:xfrm flipV="1">
              <a:off x="6312772" y="4989129"/>
              <a:ext cx="2094" cy="651648"/>
            </a:xfrm>
            <a:prstGeom prst="line">
              <a:avLst/>
            </a:prstGeom>
            <a:ln w="38100" cap="flat">
              <a:solidFill>
                <a:srgbClr val="000000"/>
              </a:solidFill>
              <a:prstDash val="solid"/>
              <a:headEnd type="none" w="sm" len="sm"/>
              <a:tailEnd type="none" w="sm" len="sm"/>
            </a:ln>
          </p:spPr>
        </p:sp>
        <p:sp>
          <p:nvSpPr>
            <p:cNvPr id="20" name="AutoShape 20"/>
            <p:cNvSpPr/>
            <p:nvPr/>
          </p:nvSpPr>
          <p:spPr>
            <a:xfrm>
              <a:off x="1005542" y="25400"/>
              <a:ext cx="4447928" cy="0"/>
            </a:xfrm>
            <a:prstGeom prst="line">
              <a:avLst/>
            </a:prstGeom>
            <a:ln w="50800" cap="flat">
              <a:solidFill>
                <a:srgbClr val="000000"/>
              </a:solidFill>
              <a:prstDash val="solid"/>
              <a:headEnd type="none" w="sm" len="sm"/>
              <a:tailEnd type="none" w="sm" len="sm"/>
            </a:ln>
          </p:spPr>
        </p:sp>
        <p:sp>
          <p:nvSpPr>
            <p:cNvPr id="21" name="TextBox 21"/>
            <p:cNvSpPr txBox="1"/>
            <p:nvPr/>
          </p:nvSpPr>
          <p:spPr>
            <a:xfrm>
              <a:off x="4615858"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22" name="TextBox 22"/>
            <p:cNvSpPr txBox="1"/>
            <p:nvPr/>
          </p:nvSpPr>
          <p:spPr>
            <a:xfrm>
              <a:off x="3586228"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23" name="TextBox 23"/>
            <p:cNvSpPr txBox="1"/>
            <p:nvPr/>
          </p:nvSpPr>
          <p:spPr>
            <a:xfrm>
              <a:off x="110967"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24" name="TextBox 24"/>
            <p:cNvSpPr txBox="1"/>
            <p:nvPr/>
          </p:nvSpPr>
          <p:spPr>
            <a:xfrm>
              <a:off x="114049"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25" name="TextBox 25"/>
            <p:cNvSpPr txBox="1"/>
            <p:nvPr/>
          </p:nvSpPr>
          <p:spPr>
            <a:xfrm>
              <a:off x="5596001"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you</a:t>
              </a:r>
            </a:p>
          </p:txBody>
        </p:sp>
      </p:grpSp>
      <p:sp>
        <p:nvSpPr>
          <p:cNvPr id="26" name="TextBox 26"/>
          <p:cNvSpPr txBox="1"/>
          <p:nvPr/>
        </p:nvSpPr>
        <p:spPr>
          <a:xfrm>
            <a:off x="3103470" y="7793966"/>
            <a:ext cx="12081061"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“changes in systems of kinship terminology involve linked sets of changes in related parts of the system” </a:t>
            </a:r>
          </a:p>
        </p:txBody>
      </p:sp>
      <p:sp>
        <p:nvSpPr>
          <p:cNvPr id="27" name="TextBox 27"/>
          <p:cNvSpPr txBox="1"/>
          <p:nvPr/>
        </p:nvSpPr>
        <p:spPr>
          <a:xfrm>
            <a:off x="7936547" y="9087168"/>
            <a:ext cx="2549484" cy="323358"/>
          </a:xfrm>
          <a:prstGeom prst="rect">
            <a:avLst/>
          </a:prstGeom>
        </p:spPr>
        <p:txBody>
          <a:bodyPr wrap="square" lIns="0" tIns="0" rIns="0" bIns="0" rtlCol="0" anchor="t">
            <a:spAutoFit/>
          </a:bodyPr>
          <a:lstStyle/>
          <a:p>
            <a:pPr algn="ctr">
              <a:lnSpc>
                <a:spcPts val="2660"/>
              </a:lnSpc>
            </a:pPr>
            <a:r>
              <a:rPr lang="en-US" sz="1900" dirty="0">
                <a:solidFill>
                  <a:srgbClr val="000000"/>
                </a:solidFill>
                <a:latin typeface="Libre Baskerville"/>
              </a:rPr>
              <a:t>Passmore et al 2021</a:t>
            </a:r>
          </a:p>
        </p:txBody>
      </p:sp>
      <p:grpSp>
        <p:nvGrpSpPr>
          <p:cNvPr id="28" name="Group 2">
            <a:extLst>
              <a:ext uri="{FF2B5EF4-FFF2-40B4-BE49-F238E27FC236}">
                <a16:creationId xmlns:a16="http://schemas.microsoft.com/office/drawing/2014/main" id="{8237E737-4309-48ED-BD27-7F715A5C44BE}"/>
              </a:ext>
            </a:extLst>
          </p:cNvPr>
          <p:cNvGrpSpPr/>
          <p:nvPr/>
        </p:nvGrpSpPr>
        <p:grpSpPr>
          <a:xfrm>
            <a:off x="0" y="9778174"/>
            <a:ext cx="18288000" cy="419258"/>
            <a:chOff x="0" y="0"/>
            <a:chExt cx="24384000" cy="559011"/>
          </a:xfrm>
        </p:grpSpPr>
        <p:grpSp>
          <p:nvGrpSpPr>
            <p:cNvPr id="29" name="Group 3">
              <a:extLst>
                <a:ext uri="{FF2B5EF4-FFF2-40B4-BE49-F238E27FC236}">
                  <a16:creationId xmlns:a16="http://schemas.microsoft.com/office/drawing/2014/main" id="{E7E8FC70-01BD-4516-BF2D-144D7471167E}"/>
                </a:ext>
              </a:extLst>
            </p:cNvPr>
            <p:cNvGrpSpPr/>
            <p:nvPr/>
          </p:nvGrpSpPr>
          <p:grpSpPr>
            <a:xfrm>
              <a:off x="0" y="0"/>
              <a:ext cx="24384000" cy="559011"/>
              <a:chOff x="0" y="0"/>
              <a:chExt cx="4816593" cy="110422"/>
            </a:xfrm>
          </p:grpSpPr>
          <p:sp>
            <p:nvSpPr>
              <p:cNvPr id="31" name="Freeform 4">
                <a:extLst>
                  <a:ext uri="{FF2B5EF4-FFF2-40B4-BE49-F238E27FC236}">
                    <a16:creationId xmlns:a16="http://schemas.microsoft.com/office/drawing/2014/main" id="{F01A1073-6EBF-4926-96EA-5B5D00F9CC7B}"/>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32" name="TextBox 5">
                <a:extLst>
                  <a:ext uri="{FF2B5EF4-FFF2-40B4-BE49-F238E27FC236}">
                    <a16:creationId xmlns:a16="http://schemas.microsoft.com/office/drawing/2014/main" id="{6478C491-FF02-41AE-B56A-BD061C6DFBDE}"/>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30" name="TextBox 6">
              <a:extLst>
                <a:ext uri="{FF2B5EF4-FFF2-40B4-BE49-F238E27FC236}">
                  <a16:creationId xmlns:a16="http://schemas.microsoft.com/office/drawing/2014/main" id="{CFCC6689-58A6-4089-A832-D6F65626F3E9}"/>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Graphic 66" descr="Checkmark with solid fill">
            <a:extLst>
              <a:ext uri="{FF2B5EF4-FFF2-40B4-BE49-F238E27FC236}">
                <a16:creationId xmlns:a16="http://schemas.microsoft.com/office/drawing/2014/main" id="{4714A76E-F978-44FD-B889-6094FA8D6A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986" y="2024124"/>
            <a:ext cx="4991701" cy="4991701"/>
          </a:xfrm>
          <a:prstGeom prst="rect">
            <a:avLst/>
          </a:prstGeom>
        </p:spPr>
      </p:pic>
      <p:sp>
        <p:nvSpPr>
          <p:cNvPr id="7" name="Freeform 7"/>
          <p:cNvSpPr/>
          <p:nvPr/>
        </p:nvSpPr>
        <p:spPr>
          <a:xfrm>
            <a:off x="812810" y="2095569"/>
            <a:ext cx="1470214" cy="1599114"/>
          </a:xfrm>
          <a:custGeom>
            <a:avLst/>
            <a:gdLst/>
            <a:ahLst/>
            <a:cxnLst/>
            <a:rect l="l" t="t" r="r" b="b"/>
            <a:pathLst>
              <a:path w="1470214" h="1599114">
                <a:moveTo>
                  <a:pt x="0" y="0"/>
                </a:moveTo>
                <a:lnTo>
                  <a:pt x="1470214" y="0"/>
                </a:lnTo>
                <a:lnTo>
                  <a:pt x="1470214" y="1599114"/>
                </a:lnTo>
                <a:lnTo>
                  <a:pt x="0" y="1599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189167" y="2076519"/>
            <a:ext cx="1470214" cy="1599114"/>
          </a:xfrm>
          <a:custGeom>
            <a:avLst/>
            <a:gdLst/>
            <a:ahLst/>
            <a:cxnLst/>
            <a:rect l="l" t="t" r="r" b="b"/>
            <a:pathLst>
              <a:path w="1470214" h="1599114">
                <a:moveTo>
                  <a:pt x="0" y="0"/>
                </a:moveTo>
                <a:lnTo>
                  <a:pt x="1470214" y="0"/>
                </a:lnTo>
                <a:lnTo>
                  <a:pt x="1470214" y="1599114"/>
                </a:lnTo>
                <a:lnTo>
                  <a:pt x="0" y="15991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3655521" y="5350993"/>
            <a:ext cx="993060" cy="1080126"/>
          </a:xfrm>
          <a:custGeom>
            <a:avLst/>
            <a:gdLst/>
            <a:ahLst/>
            <a:cxnLst/>
            <a:rect l="l" t="t" r="r" b="b"/>
            <a:pathLst>
              <a:path w="993060" h="1080126">
                <a:moveTo>
                  <a:pt x="0" y="0"/>
                </a:moveTo>
                <a:lnTo>
                  <a:pt x="993060" y="0"/>
                </a:lnTo>
                <a:lnTo>
                  <a:pt x="993060" y="1080126"/>
                </a:lnTo>
                <a:lnTo>
                  <a:pt x="0" y="10801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049075" y="5426211"/>
            <a:ext cx="993060" cy="1080126"/>
          </a:xfrm>
          <a:custGeom>
            <a:avLst/>
            <a:gdLst/>
            <a:ahLst/>
            <a:cxnLst/>
            <a:rect l="l" t="t" r="r" b="b"/>
            <a:pathLst>
              <a:path w="993060" h="1080126">
                <a:moveTo>
                  <a:pt x="0" y="0"/>
                </a:moveTo>
                <a:lnTo>
                  <a:pt x="993061" y="0"/>
                </a:lnTo>
                <a:lnTo>
                  <a:pt x="993061" y="1080126"/>
                </a:lnTo>
                <a:lnTo>
                  <a:pt x="0" y="10801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5033666" y="5403939"/>
            <a:ext cx="993060" cy="1080126"/>
          </a:xfrm>
          <a:custGeom>
            <a:avLst/>
            <a:gdLst/>
            <a:ahLst/>
            <a:cxnLst/>
            <a:rect l="l" t="t" r="r" b="b"/>
            <a:pathLst>
              <a:path w="993060" h="1080126">
                <a:moveTo>
                  <a:pt x="0" y="0"/>
                </a:moveTo>
                <a:lnTo>
                  <a:pt x="993060" y="0"/>
                </a:lnTo>
                <a:lnTo>
                  <a:pt x="993060" y="1080127"/>
                </a:lnTo>
                <a:lnTo>
                  <a:pt x="0" y="10801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AutoShape 12"/>
          <p:cNvSpPr/>
          <p:nvPr/>
        </p:nvSpPr>
        <p:spPr>
          <a:xfrm flipV="1">
            <a:off x="1545605" y="1040191"/>
            <a:ext cx="2311" cy="719291"/>
          </a:xfrm>
          <a:prstGeom prst="line">
            <a:avLst/>
          </a:prstGeom>
          <a:ln w="38100" cap="flat">
            <a:solidFill>
              <a:srgbClr val="000000"/>
            </a:solidFill>
            <a:prstDash val="solid"/>
            <a:headEnd type="none" w="sm" len="sm"/>
            <a:tailEnd type="none" w="sm" len="sm"/>
          </a:ln>
        </p:spPr>
      </p:sp>
      <p:sp>
        <p:nvSpPr>
          <p:cNvPr id="13" name="AutoShape 13"/>
          <p:cNvSpPr/>
          <p:nvPr/>
        </p:nvSpPr>
        <p:spPr>
          <a:xfrm flipV="1">
            <a:off x="4921963" y="1040252"/>
            <a:ext cx="2311" cy="719291"/>
          </a:xfrm>
          <a:prstGeom prst="line">
            <a:avLst/>
          </a:prstGeom>
          <a:ln w="38100" cap="flat">
            <a:solidFill>
              <a:srgbClr val="000000"/>
            </a:solidFill>
            <a:prstDash val="solid"/>
            <a:headEnd type="none" w="sm" len="sm"/>
            <a:tailEnd type="none" w="sm" len="sm"/>
          </a:ln>
        </p:spPr>
      </p:sp>
      <p:sp>
        <p:nvSpPr>
          <p:cNvPr id="14" name="AutoShape 14"/>
          <p:cNvSpPr/>
          <p:nvPr/>
        </p:nvSpPr>
        <p:spPr>
          <a:xfrm flipV="1">
            <a:off x="1564655" y="4447743"/>
            <a:ext cx="2311" cy="719291"/>
          </a:xfrm>
          <a:prstGeom prst="line">
            <a:avLst/>
          </a:prstGeom>
          <a:ln w="38100" cap="flat">
            <a:solidFill>
              <a:srgbClr val="000000"/>
            </a:solidFill>
            <a:prstDash val="solid"/>
            <a:headEnd type="none" w="sm" len="sm"/>
            <a:tailEnd type="none" w="sm" len="sm"/>
          </a:ln>
        </p:spPr>
      </p:sp>
      <p:sp>
        <p:nvSpPr>
          <p:cNvPr id="15" name="AutoShape 15"/>
          <p:cNvSpPr/>
          <p:nvPr/>
        </p:nvSpPr>
        <p:spPr>
          <a:xfrm flipV="1">
            <a:off x="4902913" y="4390162"/>
            <a:ext cx="0" cy="359645"/>
          </a:xfrm>
          <a:prstGeom prst="line">
            <a:avLst/>
          </a:prstGeom>
          <a:ln w="38100" cap="flat">
            <a:solidFill>
              <a:srgbClr val="000000"/>
            </a:solidFill>
            <a:prstDash val="solid"/>
            <a:headEnd type="none" w="sm" len="sm"/>
            <a:tailEnd type="none" w="sm" len="sm"/>
          </a:ln>
        </p:spPr>
      </p:sp>
      <p:sp>
        <p:nvSpPr>
          <p:cNvPr id="16" name="AutoShape 16"/>
          <p:cNvSpPr/>
          <p:nvPr/>
        </p:nvSpPr>
        <p:spPr>
          <a:xfrm flipV="1">
            <a:off x="4256866" y="4762881"/>
            <a:ext cx="1292093" cy="0"/>
          </a:xfrm>
          <a:prstGeom prst="line">
            <a:avLst/>
          </a:prstGeom>
          <a:ln w="28575" cap="flat">
            <a:solidFill>
              <a:srgbClr val="000000"/>
            </a:solidFill>
            <a:prstDash val="solid"/>
            <a:headEnd type="none" w="sm" len="sm"/>
            <a:tailEnd type="none" w="sm" len="sm"/>
          </a:ln>
        </p:spPr>
      </p:sp>
      <p:sp>
        <p:nvSpPr>
          <p:cNvPr id="17" name="AutoShape 17"/>
          <p:cNvSpPr/>
          <p:nvPr/>
        </p:nvSpPr>
        <p:spPr>
          <a:xfrm flipV="1">
            <a:off x="4256866" y="4762881"/>
            <a:ext cx="1571" cy="488736"/>
          </a:xfrm>
          <a:prstGeom prst="line">
            <a:avLst/>
          </a:prstGeom>
          <a:ln w="28575" cap="flat">
            <a:solidFill>
              <a:srgbClr val="000000"/>
            </a:solidFill>
            <a:prstDash val="solid"/>
            <a:headEnd type="none" w="sm" len="sm"/>
            <a:tailEnd type="none" w="sm" len="sm"/>
          </a:ln>
        </p:spPr>
      </p:sp>
      <p:sp>
        <p:nvSpPr>
          <p:cNvPr id="18" name="AutoShape 18"/>
          <p:cNvSpPr/>
          <p:nvPr/>
        </p:nvSpPr>
        <p:spPr>
          <a:xfrm flipV="1">
            <a:off x="5547389" y="4762927"/>
            <a:ext cx="1571" cy="488736"/>
          </a:xfrm>
          <a:prstGeom prst="line">
            <a:avLst/>
          </a:prstGeom>
          <a:ln w="28575" cap="flat">
            <a:solidFill>
              <a:srgbClr val="000000"/>
            </a:solidFill>
            <a:prstDash val="solid"/>
            <a:headEnd type="none" w="sm" len="sm"/>
            <a:tailEnd type="none" w="sm" len="sm"/>
          </a:ln>
        </p:spPr>
      </p:sp>
      <p:sp>
        <p:nvSpPr>
          <p:cNvPr id="19" name="Freeform 19"/>
          <p:cNvSpPr/>
          <p:nvPr/>
        </p:nvSpPr>
        <p:spPr>
          <a:xfrm>
            <a:off x="6759386" y="2095500"/>
            <a:ext cx="1470214" cy="1599114"/>
          </a:xfrm>
          <a:custGeom>
            <a:avLst/>
            <a:gdLst/>
            <a:ahLst/>
            <a:cxnLst/>
            <a:rect l="l" t="t" r="r" b="b"/>
            <a:pathLst>
              <a:path w="1470214" h="1599114">
                <a:moveTo>
                  <a:pt x="0" y="0"/>
                </a:moveTo>
                <a:lnTo>
                  <a:pt x="1470213" y="0"/>
                </a:lnTo>
                <a:lnTo>
                  <a:pt x="1470213" y="1599114"/>
                </a:lnTo>
                <a:lnTo>
                  <a:pt x="0" y="159911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Freeform 20"/>
          <p:cNvSpPr/>
          <p:nvPr/>
        </p:nvSpPr>
        <p:spPr>
          <a:xfrm>
            <a:off x="10074932" y="2141289"/>
            <a:ext cx="1470214" cy="1599114"/>
          </a:xfrm>
          <a:custGeom>
            <a:avLst/>
            <a:gdLst/>
            <a:ahLst/>
            <a:cxnLst/>
            <a:rect l="l" t="t" r="r" b="b"/>
            <a:pathLst>
              <a:path w="1470214" h="1599114">
                <a:moveTo>
                  <a:pt x="0" y="0"/>
                </a:moveTo>
                <a:lnTo>
                  <a:pt x="1470214" y="0"/>
                </a:lnTo>
                <a:lnTo>
                  <a:pt x="1470214" y="1599114"/>
                </a:lnTo>
                <a:lnTo>
                  <a:pt x="0" y="159911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1" name="Freeform 21"/>
          <p:cNvSpPr/>
          <p:nvPr/>
        </p:nvSpPr>
        <p:spPr>
          <a:xfrm>
            <a:off x="9541286" y="5415763"/>
            <a:ext cx="993060" cy="1080126"/>
          </a:xfrm>
          <a:custGeom>
            <a:avLst/>
            <a:gdLst/>
            <a:ahLst/>
            <a:cxnLst/>
            <a:rect l="l" t="t" r="r" b="b"/>
            <a:pathLst>
              <a:path w="993060" h="1080126">
                <a:moveTo>
                  <a:pt x="0" y="0"/>
                </a:moveTo>
                <a:lnTo>
                  <a:pt x="993060" y="0"/>
                </a:lnTo>
                <a:lnTo>
                  <a:pt x="993060" y="1080126"/>
                </a:lnTo>
                <a:lnTo>
                  <a:pt x="0" y="10801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6934840" y="5490981"/>
            <a:ext cx="993060" cy="1080126"/>
          </a:xfrm>
          <a:custGeom>
            <a:avLst/>
            <a:gdLst/>
            <a:ahLst/>
            <a:cxnLst/>
            <a:rect l="l" t="t" r="r" b="b"/>
            <a:pathLst>
              <a:path w="993060" h="1080126">
                <a:moveTo>
                  <a:pt x="0" y="0"/>
                </a:moveTo>
                <a:lnTo>
                  <a:pt x="993060" y="0"/>
                </a:lnTo>
                <a:lnTo>
                  <a:pt x="993060" y="1080126"/>
                </a:lnTo>
                <a:lnTo>
                  <a:pt x="0" y="10801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10972800" y="5511174"/>
            <a:ext cx="993060" cy="1080126"/>
          </a:xfrm>
          <a:custGeom>
            <a:avLst/>
            <a:gdLst/>
            <a:ahLst/>
            <a:cxnLst/>
            <a:rect l="l" t="t" r="r" b="b"/>
            <a:pathLst>
              <a:path w="993060" h="1080126">
                <a:moveTo>
                  <a:pt x="0" y="0"/>
                </a:moveTo>
                <a:lnTo>
                  <a:pt x="993061" y="0"/>
                </a:lnTo>
                <a:lnTo>
                  <a:pt x="993061" y="1080127"/>
                </a:lnTo>
                <a:lnTo>
                  <a:pt x="0" y="10801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AutoShape 24"/>
          <p:cNvSpPr/>
          <p:nvPr/>
        </p:nvSpPr>
        <p:spPr>
          <a:xfrm flipV="1">
            <a:off x="7431370" y="1104961"/>
            <a:ext cx="2311" cy="719291"/>
          </a:xfrm>
          <a:prstGeom prst="line">
            <a:avLst/>
          </a:prstGeom>
          <a:ln w="38100" cap="flat">
            <a:solidFill>
              <a:srgbClr val="000000"/>
            </a:solidFill>
            <a:prstDash val="solid"/>
            <a:headEnd type="none" w="sm" len="sm"/>
            <a:tailEnd type="none" w="sm" len="sm"/>
          </a:ln>
        </p:spPr>
      </p:sp>
      <p:sp>
        <p:nvSpPr>
          <p:cNvPr id="25" name="AutoShape 25"/>
          <p:cNvSpPr/>
          <p:nvPr/>
        </p:nvSpPr>
        <p:spPr>
          <a:xfrm flipV="1">
            <a:off x="10807727" y="1105022"/>
            <a:ext cx="2311" cy="719291"/>
          </a:xfrm>
          <a:prstGeom prst="line">
            <a:avLst/>
          </a:prstGeom>
          <a:ln w="38100" cap="flat">
            <a:solidFill>
              <a:srgbClr val="000000"/>
            </a:solidFill>
            <a:prstDash val="solid"/>
            <a:headEnd type="none" w="sm" len="sm"/>
            <a:tailEnd type="none" w="sm" len="sm"/>
          </a:ln>
        </p:spPr>
      </p:sp>
      <p:sp>
        <p:nvSpPr>
          <p:cNvPr id="26" name="AutoShape 26"/>
          <p:cNvSpPr/>
          <p:nvPr/>
        </p:nvSpPr>
        <p:spPr>
          <a:xfrm flipV="1">
            <a:off x="7450420" y="4512513"/>
            <a:ext cx="2311" cy="719291"/>
          </a:xfrm>
          <a:prstGeom prst="line">
            <a:avLst/>
          </a:prstGeom>
          <a:ln w="38100" cap="flat">
            <a:solidFill>
              <a:srgbClr val="000000"/>
            </a:solidFill>
            <a:prstDash val="solid"/>
            <a:headEnd type="none" w="sm" len="sm"/>
            <a:tailEnd type="none" w="sm" len="sm"/>
          </a:ln>
        </p:spPr>
      </p:sp>
      <p:sp>
        <p:nvSpPr>
          <p:cNvPr id="27" name="AutoShape 27"/>
          <p:cNvSpPr/>
          <p:nvPr/>
        </p:nvSpPr>
        <p:spPr>
          <a:xfrm flipV="1">
            <a:off x="10788677" y="4454932"/>
            <a:ext cx="0" cy="359645"/>
          </a:xfrm>
          <a:prstGeom prst="line">
            <a:avLst/>
          </a:prstGeom>
          <a:ln w="38100" cap="flat">
            <a:solidFill>
              <a:srgbClr val="000000"/>
            </a:solidFill>
            <a:prstDash val="solid"/>
            <a:headEnd type="none" w="sm" len="sm"/>
            <a:tailEnd type="none" w="sm" len="sm"/>
          </a:ln>
        </p:spPr>
      </p:sp>
      <p:sp>
        <p:nvSpPr>
          <p:cNvPr id="28" name="AutoShape 28"/>
          <p:cNvSpPr/>
          <p:nvPr/>
        </p:nvSpPr>
        <p:spPr>
          <a:xfrm flipV="1">
            <a:off x="10142631" y="4827651"/>
            <a:ext cx="1292093" cy="0"/>
          </a:xfrm>
          <a:prstGeom prst="line">
            <a:avLst/>
          </a:prstGeom>
          <a:ln w="28575" cap="flat">
            <a:solidFill>
              <a:srgbClr val="000000"/>
            </a:solidFill>
            <a:prstDash val="solid"/>
            <a:headEnd type="none" w="sm" len="sm"/>
            <a:tailEnd type="none" w="sm" len="sm"/>
          </a:ln>
        </p:spPr>
      </p:sp>
      <p:sp>
        <p:nvSpPr>
          <p:cNvPr id="29" name="AutoShape 29"/>
          <p:cNvSpPr/>
          <p:nvPr/>
        </p:nvSpPr>
        <p:spPr>
          <a:xfrm flipV="1">
            <a:off x="10142631" y="4827651"/>
            <a:ext cx="1571" cy="488736"/>
          </a:xfrm>
          <a:prstGeom prst="line">
            <a:avLst/>
          </a:prstGeom>
          <a:ln w="28575" cap="flat">
            <a:solidFill>
              <a:srgbClr val="000000"/>
            </a:solidFill>
            <a:prstDash val="solid"/>
            <a:headEnd type="none" w="sm" len="sm"/>
            <a:tailEnd type="none" w="sm" len="sm"/>
          </a:ln>
        </p:spPr>
      </p:sp>
      <p:sp>
        <p:nvSpPr>
          <p:cNvPr id="30" name="AutoShape 30"/>
          <p:cNvSpPr/>
          <p:nvPr/>
        </p:nvSpPr>
        <p:spPr>
          <a:xfrm flipV="1">
            <a:off x="11433153" y="4827697"/>
            <a:ext cx="1571" cy="488736"/>
          </a:xfrm>
          <a:prstGeom prst="line">
            <a:avLst/>
          </a:prstGeom>
          <a:ln w="28575" cap="flat">
            <a:solidFill>
              <a:srgbClr val="000000"/>
            </a:solidFill>
            <a:prstDash val="solid"/>
            <a:headEnd type="none" w="sm" len="sm"/>
            <a:tailEnd type="none" w="sm" len="sm"/>
          </a:ln>
        </p:spPr>
      </p:sp>
      <p:sp>
        <p:nvSpPr>
          <p:cNvPr id="31" name="AutoShape 31"/>
          <p:cNvSpPr/>
          <p:nvPr/>
        </p:nvSpPr>
        <p:spPr>
          <a:xfrm>
            <a:off x="7452731" y="1104900"/>
            <a:ext cx="3335946" cy="0"/>
          </a:xfrm>
          <a:prstGeom prst="line">
            <a:avLst/>
          </a:prstGeom>
          <a:ln w="38100" cap="flat">
            <a:solidFill>
              <a:srgbClr val="000000"/>
            </a:solidFill>
            <a:prstDash val="solid"/>
            <a:headEnd type="none" w="sm" len="sm"/>
            <a:tailEnd type="none" w="sm" len="sm"/>
          </a:ln>
        </p:spPr>
      </p:sp>
      <p:sp>
        <p:nvSpPr>
          <p:cNvPr id="32" name="AutoShape 32"/>
          <p:cNvSpPr/>
          <p:nvPr/>
        </p:nvSpPr>
        <p:spPr>
          <a:xfrm>
            <a:off x="1564655" y="1059302"/>
            <a:ext cx="3335946" cy="0"/>
          </a:xfrm>
          <a:prstGeom prst="line">
            <a:avLst/>
          </a:prstGeom>
          <a:ln w="38100" cap="flat">
            <a:solidFill>
              <a:srgbClr val="000000"/>
            </a:solidFill>
            <a:prstDash val="solid"/>
            <a:headEnd type="none" w="sm" len="sm"/>
            <a:tailEnd type="none" w="sm" len="sm"/>
          </a:ln>
        </p:spPr>
      </p:sp>
      <p:sp>
        <p:nvSpPr>
          <p:cNvPr id="34" name="TextBox 34"/>
          <p:cNvSpPr txBox="1"/>
          <p:nvPr/>
        </p:nvSpPr>
        <p:spPr>
          <a:xfrm>
            <a:off x="4274704" y="3886165"/>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father</a:t>
            </a:r>
          </a:p>
        </p:txBody>
      </p:sp>
      <p:sp>
        <p:nvSpPr>
          <p:cNvPr id="35" name="TextBox 35"/>
          <p:cNvSpPr txBox="1"/>
          <p:nvPr/>
        </p:nvSpPr>
        <p:spPr>
          <a:xfrm>
            <a:off x="3502481" y="6611112"/>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brother</a:t>
            </a:r>
          </a:p>
        </p:txBody>
      </p:sp>
      <p:sp>
        <p:nvSpPr>
          <p:cNvPr id="36" name="TextBox 36"/>
          <p:cNvSpPr txBox="1"/>
          <p:nvPr/>
        </p:nvSpPr>
        <p:spPr>
          <a:xfrm>
            <a:off x="896035" y="3886165"/>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uncle</a:t>
            </a:r>
          </a:p>
        </p:txBody>
      </p:sp>
      <p:sp>
        <p:nvSpPr>
          <p:cNvPr id="37" name="TextBox 37"/>
          <p:cNvSpPr txBox="1"/>
          <p:nvPr/>
        </p:nvSpPr>
        <p:spPr>
          <a:xfrm>
            <a:off x="898346" y="6611112"/>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cousin</a:t>
            </a:r>
          </a:p>
        </p:txBody>
      </p:sp>
      <p:sp>
        <p:nvSpPr>
          <p:cNvPr id="38" name="TextBox 38"/>
          <p:cNvSpPr txBox="1"/>
          <p:nvPr/>
        </p:nvSpPr>
        <p:spPr>
          <a:xfrm>
            <a:off x="4921083" y="6614971"/>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you</a:t>
            </a:r>
          </a:p>
        </p:txBody>
      </p:sp>
      <p:sp>
        <p:nvSpPr>
          <p:cNvPr id="39" name="TextBox 39"/>
          <p:cNvSpPr txBox="1"/>
          <p:nvPr/>
        </p:nvSpPr>
        <p:spPr>
          <a:xfrm>
            <a:off x="10160468" y="395093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40" name="TextBox 40"/>
          <p:cNvSpPr txBox="1"/>
          <p:nvPr/>
        </p:nvSpPr>
        <p:spPr>
          <a:xfrm>
            <a:off x="9388245" y="6675882"/>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41" name="TextBox 41"/>
          <p:cNvSpPr txBox="1"/>
          <p:nvPr/>
        </p:nvSpPr>
        <p:spPr>
          <a:xfrm>
            <a:off x="6781800" y="395093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42" name="TextBox 42"/>
          <p:cNvSpPr txBox="1"/>
          <p:nvPr/>
        </p:nvSpPr>
        <p:spPr>
          <a:xfrm>
            <a:off x="6784111" y="6675882"/>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43" name="TextBox 43"/>
          <p:cNvSpPr txBox="1"/>
          <p:nvPr/>
        </p:nvSpPr>
        <p:spPr>
          <a:xfrm>
            <a:off x="10820400" y="6636102"/>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you</a:t>
            </a:r>
          </a:p>
        </p:txBody>
      </p:sp>
      <p:sp>
        <p:nvSpPr>
          <p:cNvPr id="44" name="TextBox 44"/>
          <p:cNvSpPr txBox="1"/>
          <p:nvPr/>
        </p:nvSpPr>
        <p:spPr>
          <a:xfrm>
            <a:off x="3103470" y="8067205"/>
            <a:ext cx="12081061" cy="1191095"/>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So kinship systems with predictive structure should be common cross-linguistically.</a:t>
            </a:r>
          </a:p>
        </p:txBody>
      </p:sp>
      <p:grpSp>
        <p:nvGrpSpPr>
          <p:cNvPr id="46" name="Group 7">
            <a:extLst>
              <a:ext uri="{FF2B5EF4-FFF2-40B4-BE49-F238E27FC236}">
                <a16:creationId xmlns:a16="http://schemas.microsoft.com/office/drawing/2014/main" id="{1AB8F451-44D8-4E0A-8635-70C0B25EBBC5}"/>
              </a:ext>
            </a:extLst>
          </p:cNvPr>
          <p:cNvGrpSpPr/>
          <p:nvPr/>
        </p:nvGrpSpPr>
        <p:grpSpPr>
          <a:xfrm>
            <a:off x="12592119" y="1032571"/>
            <a:ext cx="5496141" cy="5994745"/>
            <a:chOff x="0" y="0"/>
            <a:chExt cx="7328189" cy="7992993"/>
          </a:xfrm>
        </p:grpSpPr>
        <p:sp>
          <p:nvSpPr>
            <p:cNvPr id="47" name="Freeform 8">
              <a:extLst>
                <a:ext uri="{FF2B5EF4-FFF2-40B4-BE49-F238E27FC236}">
                  <a16:creationId xmlns:a16="http://schemas.microsoft.com/office/drawing/2014/main" id="{6C33A997-EC12-4337-A967-04304493F4AC}"/>
                </a:ext>
              </a:extLst>
            </p:cNvPr>
            <p:cNvSpPr/>
            <p:nvPr/>
          </p:nvSpPr>
          <p:spPr>
            <a:xfrm>
              <a:off x="0" y="14326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8" name="Freeform 9">
              <a:extLst>
                <a:ext uri="{FF2B5EF4-FFF2-40B4-BE49-F238E27FC236}">
                  <a16:creationId xmlns:a16="http://schemas.microsoft.com/office/drawing/2014/main" id="{06C99659-A082-4A27-93D4-FF16D29BF27A}"/>
                </a:ext>
              </a:extLst>
            </p:cNvPr>
            <p:cNvSpPr/>
            <p:nvPr/>
          </p:nvSpPr>
          <p:spPr>
            <a:xfrm>
              <a:off x="4501810" y="14072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9" name="Freeform 10">
              <a:extLst>
                <a:ext uri="{FF2B5EF4-FFF2-40B4-BE49-F238E27FC236}">
                  <a16:creationId xmlns:a16="http://schemas.microsoft.com/office/drawing/2014/main" id="{1657B2F1-A95F-4034-ADAC-F2CF24617DDB}"/>
                </a:ext>
              </a:extLst>
            </p:cNvPr>
            <p:cNvSpPr/>
            <p:nvPr/>
          </p:nvSpPr>
          <p:spPr>
            <a:xfrm>
              <a:off x="3790281" y="5773217"/>
              <a:ext cx="1324080" cy="1440169"/>
            </a:xfrm>
            <a:custGeom>
              <a:avLst/>
              <a:gdLst/>
              <a:ahLst/>
              <a:cxnLst/>
              <a:rect l="l" t="t" r="r" b="b"/>
              <a:pathLst>
                <a:path w="1324080" h="1440169">
                  <a:moveTo>
                    <a:pt x="0" y="0"/>
                  </a:moveTo>
                  <a:lnTo>
                    <a:pt x="1324081" y="0"/>
                  </a:lnTo>
                  <a:lnTo>
                    <a:pt x="1324081" y="1440169"/>
                  </a:lnTo>
                  <a:lnTo>
                    <a:pt x="0" y="14401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0" name="Freeform 11">
              <a:extLst>
                <a:ext uri="{FF2B5EF4-FFF2-40B4-BE49-F238E27FC236}">
                  <a16:creationId xmlns:a16="http://schemas.microsoft.com/office/drawing/2014/main" id="{BA5F1569-0B60-48C8-84AE-AF70F9A1845E}"/>
                </a:ext>
              </a:extLst>
            </p:cNvPr>
            <p:cNvSpPr/>
            <p:nvPr/>
          </p:nvSpPr>
          <p:spPr>
            <a:xfrm>
              <a:off x="315021" y="5873508"/>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1" name="Freeform 12">
              <a:extLst>
                <a:ext uri="{FF2B5EF4-FFF2-40B4-BE49-F238E27FC236}">
                  <a16:creationId xmlns:a16="http://schemas.microsoft.com/office/drawing/2014/main" id="{7A3D2C12-C7C8-47F5-963F-720752C68F73}"/>
                </a:ext>
              </a:extLst>
            </p:cNvPr>
            <p:cNvSpPr/>
            <p:nvPr/>
          </p:nvSpPr>
          <p:spPr>
            <a:xfrm>
              <a:off x="5746111" y="5838667"/>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2" name="AutoShape 13">
              <a:extLst>
                <a:ext uri="{FF2B5EF4-FFF2-40B4-BE49-F238E27FC236}">
                  <a16:creationId xmlns:a16="http://schemas.microsoft.com/office/drawing/2014/main" id="{7153C376-F307-4557-A7C4-C4CC8E2C8B74}"/>
                </a:ext>
              </a:extLst>
            </p:cNvPr>
            <p:cNvSpPr/>
            <p:nvPr/>
          </p:nvSpPr>
          <p:spPr>
            <a:xfrm flipV="1">
              <a:off x="977061" y="25482"/>
              <a:ext cx="3082" cy="959054"/>
            </a:xfrm>
            <a:prstGeom prst="line">
              <a:avLst/>
            </a:prstGeom>
            <a:ln w="50800" cap="flat">
              <a:solidFill>
                <a:srgbClr val="000000"/>
              </a:solidFill>
              <a:prstDash val="solid"/>
              <a:headEnd type="none" w="sm" len="sm"/>
              <a:tailEnd type="none" w="sm" len="sm"/>
            </a:ln>
          </p:spPr>
        </p:sp>
        <p:sp>
          <p:nvSpPr>
            <p:cNvPr id="53" name="AutoShape 14">
              <a:extLst>
                <a:ext uri="{FF2B5EF4-FFF2-40B4-BE49-F238E27FC236}">
                  <a16:creationId xmlns:a16="http://schemas.microsoft.com/office/drawing/2014/main" id="{961EF553-E51C-43F5-B7E3-369147E05084}"/>
                </a:ext>
              </a:extLst>
            </p:cNvPr>
            <p:cNvSpPr/>
            <p:nvPr/>
          </p:nvSpPr>
          <p:spPr>
            <a:xfrm flipV="1">
              <a:off x="5478870" y="25563"/>
              <a:ext cx="3082" cy="959054"/>
            </a:xfrm>
            <a:prstGeom prst="line">
              <a:avLst/>
            </a:prstGeom>
            <a:ln w="50800" cap="flat">
              <a:solidFill>
                <a:srgbClr val="000000"/>
              </a:solidFill>
              <a:prstDash val="solid"/>
              <a:headEnd type="none" w="sm" len="sm"/>
              <a:tailEnd type="none" w="sm" len="sm"/>
            </a:ln>
          </p:spPr>
        </p:sp>
        <p:sp>
          <p:nvSpPr>
            <p:cNvPr id="54" name="AutoShape 15">
              <a:extLst>
                <a:ext uri="{FF2B5EF4-FFF2-40B4-BE49-F238E27FC236}">
                  <a16:creationId xmlns:a16="http://schemas.microsoft.com/office/drawing/2014/main" id="{9EA059AB-7534-47CC-AF41-2554D2CDF58C}"/>
                </a:ext>
              </a:extLst>
            </p:cNvPr>
            <p:cNvSpPr/>
            <p:nvPr/>
          </p:nvSpPr>
          <p:spPr>
            <a:xfrm flipV="1">
              <a:off x="1002461" y="4568884"/>
              <a:ext cx="3082" cy="959054"/>
            </a:xfrm>
            <a:prstGeom prst="line">
              <a:avLst/>
            </a:prstGeom>
            <a:ln w="50800" cap="flat">
              <a:solidFill>
                <a:srgbClr val="000000"/>
              </a:solidFill>
              <a:prstDash val="solid"/>
              <a:headEnd type="none" w="sm" len="sm"/>
              <a:tailEnd type="none" w="sm" len="sm"/>
            </a:ln>
          </p:spPr>
        </p:sp>
        <p:sp>
          <p:nvSpPr>
            <p:cNvPr id="55" name="AutoShape 16">
              <a:extLst>
                <a:ext uri="{FF2B5EF4-FFF2-40B4-BE49-F238E27FC236}">
                  <a16:creationId xmlns:a16="http://schemas.microsoft.com/office/drawing/2014/main" id="{5B8FE661-56E0-40FD-899D-740BA77522B6}"/>
                </a:ext>
              </a:extLst>
            </p:cNvPr>
            <p:cNvSpPr/>
            <p:nvPr/>
          </p:nvSpPr>
          <p:spPr>
            <a:xfrm flipV="1">
              <a:off x="5453470" y="4492110"/>
              <a:ext cx="0" cy="479527"/>
            </a:xfrm>
            <a:prstGeom prst="line">
              <a:avLst/>
            </a:prstGeom>
            <a:ln w="50800" cap="flat">
              <a:solidFill>
                <a:srgbClr val="000000"/>
              </a:solidFill>
              <a:prstDash val="solid"/>
              <a:headEnd type="none" w="sm" len="sm"/>
              <a:tailEnd type="none" w="sm" len="sm"/>
            </a:ln>
          </p:spPr>
        </p:sp>
        <p:sp>
          <p:nvSpPr>
            <p:cNvPr id="56" name="AutoShape 17">
              <a:extLst>
                <a:ext uri="{FF2B5EF4-FFF2-40B4-BE49-F238E27FC236}">
                  <a16:creationId xmlns:a16="http://schemas.microsoft.com/office/drawing/2014/main" id="{D43774F2-2379-45A2-B870-7A68911061A3}"/>
                </a:ext>
              </a:extLst>
            </p:cNvPr>
            <p:cNvSpPr/>
            <p:nvPr/>
          </p:nvSpPr>
          <p:spPr>
            <a:xfrm flipV="1">
              <a:off x="4592075" y="4989068"/>
              <a:ext cx="1722790" cy="0"/>
            </a:xfrm>
            <a:prstGeom prst="line">
              <a:avLst/>
            </a:prstGeom>
            <a:ln w="38100" cap="flat">
              <a:solidFill>
                <a:srgbClr val="000000"/>
              </a:solidFill>
              <a:prstDash val="solid"/>
              <a:headEnd type="none" w="sm" len="sm"/>
              <a:tailEnd type="none" w="sm" len="sm"/>
            </a:ln>
          </p:spPr>
        </p:sp>
        <p:sp>
          <p:nvSpPr>
            <p:cNvPr id="57" name="AutoShape 18">
              <a:extLst>
                <a:ext uri="{FF2B5EF4-FFF2-40B4-BE49-F238E27FC236}">
                  <a16:creationId xmlns:a16="http://schemas.microsoft.com/office/drawing/2014/main" id="{7AA5EB3D-84A5-45DF-ABC2-9551C58D1F01}"/>
                </a:ext>
              </a:extLst>
            </p:cNvPr>
            <p:cNvSpPr/>
            <p:nvPr/>
          </p:nvSpPr>
          <p:spPr>
            <a:xfrm flipV="1">
              <a:off x="4592075" y="4989068"/>
              <a:ext cx="2094" cy="651648"/>
            </a:xfrm>
            <a:prstGeom prst="line">
              <a:avLst/>
            </a:prstGeom>
            <a:ln w="38100" cap="flat">
              <a:solidFill>
                <a:srgbClr val="000000"/>
              </a:solidFill>
              <a:prstDash val="solid"/>
              <a:headEnd type="none" w="sm" len="sm"/>
              <a:tailEnd type="none" w="sm" len="sm"/>
            </a:ln>
          </p:spPr>
        </p:sp>
        <p:sp>
          <p:nvSpPr>
            <p:cNvPr id="58" name="AutoShape 19">
              <a:extLst>
                <a:ext uri="{FF2B5EF4-FFF2-40B4-BE49-F238E27FC236}">
                  <a16:creationId xmlns:a16="http://schemas.microsoft.com/office/drawing/2014/main" id="{43511974-6797-4FBF-9F3C-CB8CE7A76D91}"/>
                </a:ext>
              </a:extLst>
            </p:cNvPr>
            <p:cNvSpPr/>
            <p:nvPr/>
          </p:nvSpPr>
          <p:spPr>
            <a:xfrm flipV="1">
              <a:off x="6312772" y="4989129"/>
              <a:ext cx="2094" cy="651648"/>
            </a:xfrm>
            <a:prstGeom prst="line">
              <a:avLst/>
            </a:prstGeom>
            <a:ln w="38100" cap="flat">
              <a:solidFill>
                <a:srgbClr val="000000"/>
              </a:solidFill>
              <a:prstDash val="solid"/>
              <a:headEnd type="none" w="sm" len="sm"/>
              <a:tailEnd type="none" w="sm" len="sm"/>
            </a:ln>
          </p:spPr>
        </p:sp>
        <p:sp>
          <p:nvSpPr>
            <p:cNvPr id="59" name="AutoShape 20">
              <a:extLst>
                <a:ext uri="{FF2B5EF4-FFF2-40B4-BE49-F238E27FC236}">
                  <a16:creationId xmlns:a16="http://schemas.microsoft.com/office/drawing/2014/main" id="{51060822-6133-49A0-9EC4-C1E09A0A25DB}"/>
                </a:ext>
              </a:extLst>
            </p:cNvPr>
            <p:cNvSpPr/>
            <p:nvPr/>
          </p:nvSpPr>
          <p:spPr>
            <a:xfrm>
              <a:off x="1005542" y="25400"/>
              <a:ext cx="4447928" cy="0"/>
            </a:xfrm>
            <a:prstGeom prst="line">
              <a:avLst/>
            </a:prstGeom>
            <a:ln w="50800" cap="flat">
              <a:solidFill>
                <a:srgbClr val="000000"/>
              </a:solidFill>
              <a:prstDash val="solid"/>
              <a:headEnd type="none" w="sm" len="sm"/>
              <a:tailEnd type="none" w="sm" len="sm"/>
            </a:ln>
          </p:spPr>
        </p:sp>
        <p:sp>
          <p:nvSpPr>
            <p:cNvPr id="60" name="TextBox 21">
              <a:extLst>
                <a:ext uri="{FF2B5EF4-FFF2-40B4-BE49-F238E27FC236}">
                  <a16:creationId xmlns:a16="http://schemas.microsoft.com/office/drawing/2014/main" id="{44321575-346D-47A1-A91F-3D50F28283BB}"/>
                </a:ext>
              </a:extLst>
            </p:cNvPr>
            <p:cNvSpPr txBox="1"/>
            <p:nvPr/>
          </p:nvSpPr>
          <p:spPr>
            <a:xfrm>
              <a:off x="4615858"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61" name="TextBox 22">
              <a:extLst>
                <a:ext uri="{FF2B5EF4-FFF2-40B4-BE49-F238E27FC236}">
                  <a16:creationId xmlns:a16="http://schemas.microsoft.com/office/drawing/2014/main" id="{1C7E8D51-E5F8-44EA-9CA1-284B80BD2514}"/>
                </a:ext>
              </a:extLst>
            </p:cNvPr>
            <p:cNvSpPr txBox="1"/>
            <p:nvPr/>
          </p:nvSpPr>
          <p:spPr>
            <a:xfrm>
              <a:off x="3586228"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62" name="TextBox 23">
              <a:extLst>
                <a:ext uri="{FF2B5EF4-FFF2-40B4-BE49-F238E27FC236}">
                  <a16:creationId xmlns:a16="http://schemas.microsoft.com/office/drawing/2014/main" id="{529327E8-18E6-4133-B4B3-5DB59CB6E40C}"/>
                </a:ext>
              </a:extLst>
            </p:cNvPr>
            <p:cNvSpPr txBox="1"/>
            <p:nvPr/>
          </p:nvSpPr>
          <p:spPr>
            <a:xfrm>
              <a:off x="110967"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63" name="TextBox 24">
              <a:extLst>
                <a:ext uri="{FF2B5EF4-FFF2-40B4-BE49-F238E27FC236}">
                  <a16:creationId xmlns:a16="http://schemas.microsoft.com/office/drawing/2014/main" id="{F0EA85EA-0F2B-46C5-A194-F6F7C52B0B68}"/>
                </a:ext>
              </a:extLst>
            </p:cNvPr>
            <p:cNvSpPr txBox="1"/>
            <p:nvPr/>
          </p:nvSpPr>
          <p:spPr>
            <a:xfrm>
              <a:off x="114049"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cousin</a:t>
              </a:r>
            </a:p>
          </p:txBody>
        </p:sp>
        <p:sp>
          <p:nvSpPr>
            <p:cNvPr id="64" name="TextBox 25">
              <a:extLst>
                <a:ext uri="{FF2B5EF4-FFF2-40B4-BE49-F238E27FC236}">
                  <a16:creationId xmlns:a16="http://schemas.microsoft.com/office/drawing/2014/main" id="{47649830-65AA-471E-8C64-E38C679C2759}"/>
                </a:ext>
              </a:extLst>
            </p:cNvPr>
            <p:cNvSpPr txBox="1"/>
            <p:nvPr/>
          </p:nvSpPr>
          <p:spPr>
            <a:xfrm>
              <a:off x="5596001"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you</a:t>
              </a:r>
            </a:p>
          </p:txBody>
        </p:sp>
      </p:grpSp>
      <p:grpSp>
        <p:nvGrpSpPr>
          <p:cNvPr id="68" name="Group 2">
            <a:extLst>
              <a:ext uri="{FF2B5EF4-FFF2-40B4-BE49-F238E27FC236}">
                <a16:creationId xmlns:a16="http://schemas.microsoft.com/office/drawing/2014/main" id="{3D9A7070-513A-4CC6-8DAC-AD4ED8E3D5A9}"/>
              </a:ext>
            </a:extLst>
          </p:cNvPr>
          <p:cNvGrpSpPr/>
          <p:nvPr/>
        </p:nvGrpSpPr>
        <p:grpSpPr>
          <a:xfrm>
            <a:off x="0" y="9778174"/>
            <a:ext cx="18288000" cy="419258"/>
            <a:chOff x="0" y="0"/>
            <a:chExt cx="24384000" cy="559011"/>
          </a:xfrm>
        </p:grpSpPr>
        <p:grpSp>
          <p:nvGrpSpPr>
            <p:cNvPr id="70" name="Group 3">
              <a:extLst>
                <a:ext uri="{FF2B5EF4-FFF2-40B4-BE49-F238E27FC236}">
                  <a16:creationId xmlns:a16="http://schemas.microsoft.com/office/drawing/2014/main" id="{E22CB58F-F158-418C-AA28-95767C69DCAD}"/>
                </a:ext>
              </a:extLst>
            </p:cNvPr>
            <p:cNvGrpSpPr/>
            <p:nvPr/>
          </p:nvGrpSpPr>
          <p:grpSpPr>
            <a:xfrm>
              <a:off x="0" y="0"/>
              <a:ext cx="24384000" cy="559011"/>
              <a:chOff x="0" y="0"/>
              <a:chExt cx="4816593" cy="110422"/>
            </a:xfrm>
          </p:grpSpPr>
          <p:sp>
            <p:nvSpPr>
              <p:cNvPr id="72" name="Freeform 4">
                <a:extLst>
                  <a:ext uri="{FF2B5EF4-FFF2-40B4-BE49-F238E27FC236}">
                    <a16:creationId xmlns:a16="http://schemas.microsoft.com/office/drawing/2014/main" id="{51741082-91B4-4A06-A1F9-4746DB96466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73" name="TextBox 5">
                <a:extLst>
                  <a:ext uri="{FF2B5EF4-FFF2-40B4-BE49-F238E27FC236}">
                    <a16:creationId xmlns:a16="http://schemas.microsoft.com/office/drawing/2014/main" id="{A2266FE7-BB06-4763-9F57-9FB9CF02417C}"/>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71" name="TextBox 6">
              <a:extLst>
                <a:ext uri="{FF2B5EF4-FFF2-40B4-BE49-F238E27FC236}">
                  <a16:creationId xmlns:a16="http://schemas.microsoft.com/office/drawing/2014/main" id="{C2B48850-CADD-4532-A8D5-AAB4DBC573ED}"/>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4" name="Rectangle 3">
            <a:extLst>
              <a:ext uri="{FF2B5EF4-FFF2-40B4-BE49-F238E27FC236}">
                <a16:creationId xmlns:a16="http://schemas.microsoft.com/office/drawing/2014/main" id="{37037746-ED86-4396-B383-FEA4D1220AEE}"/>
              </a:ext>
            </a:extLst>
          </p:cNvPr>
          <p:cNvSpPr/>
          <p:nvPr/>
        </p:nvSpPr>
        <p:spPr>
          <a:xfrm>
            <a:off x="676923" y="590943"/>
            <a:ext cx="5536590" cy="7010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A65ABF4B-93C7-4438-A069-14D09C8C31EC}"/>
              </a:ext>
            </a:extLst>
          </p:cNvPr>
          <p:cNvSpPr/>
          <p:nvPr/>
        </p:nvSpPr>
        <p:spPr>
          <a:xfrm>
            <a:off x="6579210" y="590943"/>
            <a:ext cx="5536590" cy="7010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87F93E74-4728-42BD-ABC1-419390AB7734}"/>
              </a:ext>
            </a:extLst>
          </p:cNvPr>
          <p:cNvSpPr/>
          <p:nvPr/>
        </p:nvSpPr>
        <p:spPr>
          <a:xfrm>
            <a:off x="12466357" y="590943"/>
            <a:ext cx="5536590" cy="7010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4716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Graphic 66" descr="Checkmark with solid fill">
            <a:extLst>
              <a:ext uri="{FF2B5EF4-FFF2-40B4-BE49-F238E27FC236}">
                <a16:creationId xmlns:a16="http://schemas.microsoft.com/office/drawing/2014/main" id="{4714A76E-F978-44FD-B889-6094FA8D6A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986" y="2024124"/>
            <a:ext cx="4991701" cy="4991701"/>
          </a:xfrm>
          <a:prstGeom prst="rect">
            <a:avLst/>
          </a:prstGeom>
        </p:spPr>
      </p:pic>
      <p:sp>
        <p:nvSpPr>
          <p:cNvPr id="7" name="Freeform 7"/>
          <p:cNvSpPr/>
          <p:nvPr/>
        </p:nvSpPr>
        <p:spPr>
          <a:xfrm>
            <a:off x="812810" y="2095569"/>
            <a:ext cx="1470214" cy="1599114"/>
          </a:xfrm>
          <a:custGeom>
            <a:avLst/>
            <a:gdLst/>
            <a:ahLst/>
            <a:cxnLst/>
            <a:rect l="l" t="t" r="r" b="b"/>
            <a:pathLst>
              <a:path w="1470214" h="1599114">
                <a:moveTo>
                  <a:pt x="0" y="0"/>
                </a:moveTo>
                <a:lnTo>
                  <a:pt x="1470214" y="0"/>
                </a:lnTo>
                <a:lnTo>
                  <a:pt x="1470214" y="1599114"/>
                </a:lnTo>
                <a:lnTo>
                  <a:pt x="0" y="1599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189167" y="2076519"/>
            <a:ext cx="1470214" cy="1599114"/>
          </a:xfrm>
          <a:custGeom>
            <a:avLst/>
            <a:gdLst/>
            <a:ahLst/>
            <a:cxnLst/>
            <a:rect l="l" t="t" r="r" b="b"/>
            <a:pathLst>
              <a:path w="1470214" h="1599114">
                <a:moveTo>
                  <a:pt x="0" y="0"/>
                </a:moveTo>
                <a:lnTo>
                  <a:pt x="1470214" y="0"/>
                </a:lnTo>
                <a:lnTo>
                  <a:pt x="1470214" y="1599114"/>
                </a:lnTo>
                <a:lnTo>
                  <a:pt x="0" y="15991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3655521" y="5350993"/>
            <a:ext cx="993060" cy="1080126"/>
          </a:xfrm>
          <a:custGeom>
            <a:avLst/>
            <a:gdLst/>
            <a:ahLst/>
            <a:cxnLst/>
            <a:rect l="l" t="t" r="r" b="b"/>
            <a:pathLst>
              <a:path w="993060" h="1080126">
                <a:moveTo>
                  <a:pt x="0" y="0"/>
                </a:moveTo>
                <a:lnTo>
                  <a:pt x="993060" y="0"/>
                </a:lnTo>
                <a:lnTo>
                  <a:pt x="993060" y="1080126"/>
                </a:lnTo>
                <a:lnTo>
                  <a:pt x="0" y="10801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049075" y="5426211"/>
            <a:ext cx="993060" cy="1080126"/>
          </a:xfrm>
          <a:custGeom>
            <a:avLst/>
            <a:gdLst/>
            <a:ahLst/>
            <a:cxnLst/>
            <a:rect l="l" t="t" r="r" b="b"/>
            <a:pathLst>
              <a:path w="993060" h="1080126">
                <a:moveTo>
                  <a:pt x="0" y="0"/>
                </a:moveTo>
                <a:lnTo>
                  <a:pt x="993061" y="0"/>
                </a:lnTo>
                <a:lnTo>
                  <a:pt x="993061" y="1080126"/>
                </a:lnTo>
                <a:lnTo>
                  <a:pt x="0" y="10801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5033666" y="5403939"/>
            <a:ext cx="993060" cy="1080126"/>
          </a:xfrm>
          <a:custGeom>
            <a:avLst/>
            <a:gdLst/>
            <a:ahLst/>
            <a:cxnLst/>
            <a:rect l="l" t="t" r="r" b="b"/>
            <a:pathLst>
              <a:path w="993060" h="1080126">
                <a:moveTo>
                  <a:pt x="0" y="0"/>
                </a:moveTo>
                <a:lnTo>
                  <a:pt x="993060" y="0"/>
                </a:lnTo>
                <a:lnTo>
                  <a:pt x="993060" y="1080127"/>
                </a:lnTo>
                <a:lnTo>
                  <a:pt x="0" y="10801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AutoShape 12"/>
          <p:cNvSpPr/>
          <p:nvPr/>
        </p:nvSpPr>
        <p:spPr>
          <a:xfrm flipV="1">
            <a:off x="1545605" y="1040191"/>
            <a:ext cx="2311" cy="719291"/>
          </a:xfrm>
          <a:prstGeom prst="line">
            <a:avLst/>
          </a:prstGeom>
          <a:ln w="38100" cap="flat">
            <a:solidFill>
              <a:srgbClr val="000000"/>
            </a:solidFill>
            <a:prstDash val="solid"/>
            <a:headEnd type="none" w="sm" len="sm"/>
            <a:tailEnd type="none" w="sm" len="sm"/>
          </a:ln>
        </p:spPr>
      </p:sp>
      <p:sp>
        <p:nvSpPr>
          <p:cNvPr id="13" name="AutoShape 13"/>
          <p:cNvSpPr/>
          <p:nvPr/>
        </p:nvSpPr>
        <p:spPr>
          <a:xfrm flipV="1">
            <a:off x="4921963" y="1040252"/>
            <a:ext cx="2311" cy="719291"/>
          </a:xfrm>
          <a:prstGeom prst="line">
            <a:avLst/>
          </a:prstGeom>
          <a:ln w="38100" cap="flat">
            <a:solidFill>
              <a:srgbClr val="000000"/>
            </a:solidFill>
            <a:prstDash val="solid"/>
            <a:headEnd type="none" w="sm" len="sm"/>
            <a:tailEnd type="none" w="sm" len="sm"/>
          </a:ln>
        </p:spPr>
      </p:sp>
      <p:sp>
        <p:nvSpPr>
          <p:cNvPr id="14" name="AutoShape 14"/>
          <p:cNvSpPr/>
          <p:nvPr/>
        </p:nvSpPr>
        <p:spPr>
          <a:xfrm flipV="1">
            <a:off x="1564655" y="4447743"/>
            <a:ext cx="2311" cy="719291"/>
          </a:xfrm>
          <a:prstGeom prst="line">
            <a:avLst/>
          </a:prstGeom>
          <a:ln w="38100" cap="flat">
            <a:solidFill>
              <a:srgbClr val="000000"/>
            </a:solidFill>
            <a:prstDash val="solid"/>
            <a:headEnd type="none" w="sm" len="sm"/>
            <a:tailEnd type="none" w="sm" len="sm"/>
          </a:ln>
        </p:spPr>
      </p:sp>
      <p:sp>
        <p:nvSpPr>
          <p:cNvPr id="15" name="AutoShape 15"/>
          <p:cNvSpPr/>
          <p:nvPr/>
        </p:nvSpPr>
        <p:spPr>
          <a:xfrm flipV="1">
            <a:off x="4902913" y="4390162"/>
            <a:ext cx="0" cy="359645"/>
          </a:xfrm>
          <a:prstGeom prst="line">
            <a:avLst/>
          </a:prstGeom>
          <a:ln w="38100" cap="flat">
            <a:solidFill>
              <a:srgbClr val="000000"/>
            </a:solidFill>
            <a:prstDash val="solid"/>
            <a:headEnd type="none" w="sm" len="sm"/>
            <a:tailEnd type="none" w="sm" len="sm"/>
          </a:ln>
        </p:spPr>
      </p:sp>
      <p:sp>
        <p:nvSpPr>
          <p:cNvPr id="16" name="AutoShape 16"/>
          <p:cNvSpPr/>
          <p:nvPr/>
        </p:nvSpPr>
        <p:spPr>
          <a:xfrm flipV="1">
            <a:off x="4256866" y="4762881"/>
            <a:ext cx="1292093" cy="0"/>
          </a:xfrm>
          <a:prstGeom prst="line">
            <a:avLst/>
          </a:prstGeom>
          <a:ln w="28575" cap="flat">
            <a:solidFill>
              <a:srgbClr val="000000"/>
            </a:solidFill>
            <a:prstDash val="solid"/>
            <a:headEnd type="none" w="sm" len="sm"/>
            <a:tailEnd type="none" w="sm" len="sm"/>
          </a:ln>
        </p:spPr>
      </p:sp>
      <p:sp>
        <p:nvSpPr>
          <p:cNvPr id="17" name="AutoShape 17"/>
          <p:cNvSpPr/>
          <p:nvPr/>
        </p:nvSpPr>
        <p:spPr>
          <a:xfrm flipV="1">
            <a:off x="4256866" y="4762881"/>
            <a:ext cx="1571" cy="488736"/>
          </a:xfrm>
          <a:prstGeom prst="line">
            <a:avLst/>
          </a:prstGeom>
          <a:ln w="28575" cap="flat">
            <a:solidFill>
              <a:srgbClr val="000000"/>
            </a:solidFill>
            <a:prstDash val="solid"/>
            <a:headEnd type="none" w="sm" len="sm"/>
            <a:tailEnd type="none" w="sm" len="sm"/>
          </a:ln>
        </p:spPr>
      </p:sp>
      <p:sp>
        <p:nvSpPr>
          <p:cNvPr id="18" name="AutoShape 18"/>
          <p:cNvSpPr/>
          <p:nvPr/>
        </p:nvSpPr>
        <p:spPr>
          <a:xfrm flipV="1">
            <a:off x="5547389" y="4762927"/>
            <a:ext cx="1571" cy="488736"/>
          </a:xfrm>
          <a:prstGeom prst="line">
            <a:avLst/>
          </a:prstGeom>
          <a:ln w="28575" cap="flat">
            <a:solidFill>
              <a:srgbClr val="000000"/>
            </a:solidFill>
            <a:prstDash val="solid"/>
            <a:headEnd type="none" w="sm" len="sm"/>
            <a:tailEnd type="none" w="sm" len="sm"/>
          </a:ln>
        </p:spPr>
      </p:sp>
      <p:sp>
        <p:nvSpPr>
          <p:cNvPr id="19" name="Freeform 19"/>
          <p:cNvSpPr/>
          <p:nvPr/>
        </p:nvSpPr>
        <p:spPr>
          <a:xfrm>
            <a:off x="6759386" y="2095500"/>
            <a:ext cx="1470214" cy="1599114"/>
          </a:xfrm>
          <a:custGeom>
            <a:avLst/>
            <a:gdLst/>
            <a:ahLst/>
            <a:cxnLst/>
            <a:rect l="l" t="t" r="r" b="b"/>
            <a:pathLst>
              <a:path w="1470214" h="1599114">
                <a:moveTo>
                  <a:pt x="0" y="0"/>
                </a:moveTo>
                <a:lnTo>
                  <a:pt x="1470213" y="0"/>
                </a:lnTo>
                <a:lnTo>
                  <a:pt x="1470213" y="1599114"/>
                </a:lnTo>
                <a:lnTo>
                  <a:pt x="0" y="159911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Freeform 20"/>
          <p:cNvSpPr/>
          <p:nvPr/>
        </p:nvSpPr>
        <p:spPr>
          <a:xfrm>
            <a:off x="10074932" y="2141289"/>
            <a:ext cx="1470214" cy="1599114"/>
          </a:xfrm>
          <a:custGeom>
            <a:avLst/>
            <a:gdLst/>
            <a:ahLst/>
            <a:cxnLst/>
            <a:rect l="l" t="t" r="r" b="b"/>
            <a:pathLst>
              <a:path w="1470214" h="1599114">
                <a:moveTo>
                  <a:pt x="0" y="0"/>
                </a:moveTo>
                <a:lnTo>
                  <a:pt x="1470214" y="0"/>
                </a:lnTo>
                <a:lnTo>
                  <a:pt x="1470214" y="1599114"/>
                </a:lnTo>
                <a:lnTo>
                  <a:pt x="0" y="159911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1" name="Freeform 21"/>
          <p:cNvSpPr/>
          <p:nvPr/>
        </p:nvSpPr>
        <p:spPr>
          <a:xfrm>
            <a:off x="9541286" y="5415763"/>
            <a:ext cx="993060" cy="1080126"/>
          </a:xfrm>
          <a:custGeom>
            <a:avLst/>
            <a:gdLst/>
            <a:ahLst/>
            <a:cxnLst/>
            <a:rect l="l" t="t" r="r" b="b"/>
            <a:pathLst>
              <a:path w="993060" h="1080126">
                <a:moveTo>
                  <a:pt x="0" y="0"/>
                </a:moveTo>
                <a:lnTo>
                  <a:pt x="993060" y="0"/>
                </a:lnTo>
                <a:lnTo>
                  <a:pt x="993060" y="1080126"/>
                </a:lnTo>
                <a:lnTo>
                  <a:pt x="0" y="10801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6934840" y="5490981"/>
            <a:ext cx="993060" cy="1080126"/>
          </a:xfrm>
          <a:custGeom>
            <a:avLst/>
            <a:gdLst/>
            <a:ahLst/>
            <a:cxnLst/>
            <a:rect l="l" t="t" r="r" b="b"/>
            <a:pathLst>
              <a:path w="993060" h="1080126">
                <a:moveTo>
                  <a:pt x="0" y="0"/>
                </a:moveTo>
                <a:lnTo>
                  <a:pt x="993060" y="0"/>
                </a:lnTo>
                <a:lnTo>
                  <a:pt x="993060" y="1080126"/>
                </a:lnTo>
                <a:lnTo>
                  <a:pt x="0" y="10801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10972800" y="5511174"/>
            <a:ext cx="993060" cy="1080126"/>
          </a:xfrm>
          <a:custGeom>
            <a:avLst/>
            <a:gdLst/>
            <a:ahLst/>
            <a:cxnLst/>
            <a:rect l="l" t="t" r="r" b="b"/>
            <a:pathLst>
              <a:path w="993060" h="1080126">
                <a:moveTo>
                  <a:pt x="0" y="0"/>
                </a:moveTo>
                <a:lnTo>
                  <a:pt x="993061" y="0"/>
                </a:lnTo>
                <a:lnTo>
                  <a:pt x="993061" y="1080127"/>
                </a:lnTo>
                <a:lnTo>
                  <a:pt x="0" y="10801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AutoShape 24"/>
          <p:cNvSpPr/>
          <p:nvPr/>
        </p:nvSpPr>
        <p:spPr>
          <a:xfrm flipV="1">
            <a:off x="7431370" y="1104961"/>
            <a:ext cx="2311" cy="719291"/>
          </a:xfrm>
          <a:prstGeom prst="line">
            <a:avLst/>
          </a:prstGeom>
          <a:ln w="38100" cap="flat">
            <a:solidFill>
              <a:srgbClr val="000000"/>
            </a:solidFill>
            <a:prstDash val="solid"/>
            <a:headEnd type="none" w="sm" len="sm"/>
            <a:tailEnd type="none" w="sm" len="sm"/>
          </a:ln>
        </p:spPr>
      </p:sp>
      <p:sp>
        <p:nvSpPr>
          <p:cNvPr id="25" name="AutoShape 25"/>
          <p:cNvSpPr/>
          <p:nvPr/>
        </p:nvSpPr>
        <p:spPr>
          <a:xfrm flipV="1">
            <a:off x="10807727" y="1105022"/>
            <a:ext cx="2311" cy="719291"/>
          </a:xfrm>
          <a:prstGeom prst="line">
            <a:avLst/>
          </a:prstGeom>
          <a:ln w="38100" cap="flat">
            <a:solidFill>
              <a:srgbClr val="000000"/>
            </a:solidFill>
            <a:prstDash val="solid"/>
            <a:headEnd type="none" w="sm" len="sm"/>
            <a:tailEnd type="none" w="sm" len="sm"/>
          </a:ln>
        </p:spPr>
      </p:sp>
      <p:sp>
        <p:nvSpPr>
          <p:cNvPr id="26" name="AutoShape 26"/>
          <p:cNvSpPr/>
          <p:nvPr/>
        </p:nvSpPr>
        <p:spPr>
          <a:xfrm flipV="1">
            <a:off x="7450420" y="4512513"/>
            <a:ext cx="2311" cy="719291"/>
          </a:xfrm>
          <a:prstGeom prst="line">
            <a:avLst/>
          </a:prstGeom>
          <a:ln w="38100" cap="flat">
            <a:solidFill>
              <a:srgbClr val="000000"/>
            </a:solidFill>
            <a:prstDash val="solid"/>
            <a:headEnd type="none" w="sm" len="sm"/>
            <a:tailEnd type="none" w="sm" len="sm"/>
          </a:ln>
        </p:spPr>
      </p:sp>
      <p:sp>
        <p:nvSpPr>
          <p:cNvPr id="27" name="AutoShape 27"/>
          <p:cNvSpPr/>
          <p:nvPr/>
        </p:nvSpPr>
        <p:spPr>
          <a:xfrm flipV="1">
            <a:off x="10788677" y="4454932"/>
            <a:ext cx="0" cy="359645"/>
          </a:xfrm>
          <a:prstGeom prst="line">
            <a:avLst/>
          </a:prstGeom>
          <a:ln w="38100" cap="flat">
            <a:solidFill>
              <a:srgbClr val="000000"/>
            </a:solidFill>
            <a:prstDash val="solid"/>
            <a:headEnd type="none" w="sm" len="sm"/>
            <a:tailEnd type="none" w="sm" len="sm"/>
          </a:ln>
        </p:spPr>
      </p:sp>
      <p:sp>
        <p:nvSpPr>
          <p:cNvPr id="28" name="AutoShape 28"/>
          <p:cNvSpPr/>
          <p:nvPr/>
        </p:nvSpPr>
        <p:spPr>
          <a:xfrm flipV="1">
            <a:off x="10142631" y="4827651"/>
            <a:ext cx="1292093" cy="0"/>
          </a:xfrm>
          <a:prstGeom prst="line">
            <a:avLst/>
          </a:prstGeom>
          <a:ln w="28575" cap="flat">
            <a:solidFill>
              <a:srgbClr val="000000"/>
            </a:solidFill>
            <a:prstDash val="solid"/>
            <a:headEnd type="none" w="sm" len="sm"/>
            <a:tailEnd type="none" w="sm" len="sm"/>
          </a:ln>
        </p:spPr>
      </p:sp>
      <p:sp>
        <p:nvSpPr>
          <p:cNvPr id="29" name="AutoShape 29"/>
          <p:cNvSpPr/>
          <p:nvPr/>
        </p:nvSpPr>
        <p:spPr>
          <a:xfrm flipV="1">
            <a:off x="10142631" y="4827651"/>
            <a:ext cx="1571" cy="488736"/>
          </a:xfrm>
          <a:prstGeom prst="line">
            <a:avLst/>
          </a:prstGeom>
          <a:ln w="28575" cap="flat">
            <a:solidFill>
              <a:srgbClr val="000000"/>
            </a:solidFill>
            <a:prstDash val="solid"/>
            <a:headEnd type="none" w="sm" len="sm"/>
            <a:tailEnd type="none" w="sm" len="sm"/>
          </a:ln>
        </p:spPr>
      </p:sp>
      <p:sp>
        <p:nvSpPr>
          <p:cNvPr id="30" name="AutoShape 30"/>
          <p:cNvSpPr/>
          <p:nvPr/>
        </p:nvSpPr>
        <p:spPr>
          <a:xfrm flipV="1">
            <a:off x="11433153" y="4827697"/>
            <a:ext cx="1571" cy="488736"/>
          </a:xfrm>
          <a:prstGeom prst="line">
            <a:avLst/>
          </a:prstGeom>
          <a:ln w="28575" cap="flat">
            <a:solidFill>
              <a:srgbClr val="000000"/>
            </a:solidFill>
            <a:prstDash val="solid"/>
            <a:headEnd type="none" w="sm" len="sm"/>
            <a:tailEnd type="none" w="sm" len="sm"/>
          </a:ln>
        </p:spPr>
      </p:sp>
      <p:sp>
        <p:nvSpPr>
          <p:cNvPr id="31" name="AutoShape 31"/>
          <p:cNvSpPr/>
          <p:nvPr/>
        </p:nvSpPr>
        <p:spPr>
          <a:xfrm>
            <a:off x="7452731" y="1104900"/>
            <a:ext cx="3335946" cy="0"/>
          </a:xfrm>
          <a:prstGeom prst="line">
            <a:avLst/>
          </a:prstGeom>
          <a:ln w="38100" cap="flat">
            <a:solidFill>
              <a:srgbClr val="000000"/>
            </a:solidFill>
            <a:prstDash val="solid"/>
            <a:headEnd type="none" w="sm" len="sm"/>
            <a:tailEnd type="none" w="sm" len="sm"/>
          </a:ln>
        </p:spPr>
      </p:sp>
      <p:sp>
        <p:nvSpPr>
          <p:cNvPr id="32" name="AutoShape 32"/>
          <p:cNvSpPr/>
          <p:nvPr/>
        </p:nvSpPr>
        <p:spPr>
          <a:xfrm>
            <a:off x="1564655" y="1059302"/>
            <a:ext cx="3335946" cy="0"/>
          </a:xfrm>
          <a:prstGeom prst="line">
            <a:avLst/>
          </a:prstGeom>
          <a:ln w="38100" cap="flat">
            <a:solidFill>
              <a:srgbClr val="000000"/>
            </a:solidFill>
            <a:prstDash val="solid"/>
            <a:headEnd type="none" w="sm" len="sm"/>
            <a:tailEnd type="none" w="sm" len="sm"/>
          </a:ln>
        </p:spPr>
      </p:sp>
      <p:sp>
        <p:nvSpPr>
          <p:cNvPr id="34" name="TextBox 34"/>
          <p:cNvSpPr txBox="1"/>
          <p:nvPr/>
        </p:nvSpPr>
        <p:spPr>
          <a:xfrm>
            <a:off x="4274704" y="3886165"/>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father</a:t>
            </a:r>
          </a:p>
        </p:txBody>
      </p:sp>
      <p:sp>
        <p:nvSpPr>
          <p:cNvPr id="35" name="TextBox 35"/>
          <p:cNvSpPr txBox="1"/>
          <p:nvPr/>
        </p:nvSpPr>
        <p:spPr>
          <a:xfrm>
            <a:off x="3502481" y="6611112"/>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brother</a:t>
            </a:r>
          </a:p>
        </p:txBody>
      </p:sp>
      <p:sp>
        <p:nvSpPr>
          <p:cNvPr id="36" name="TextBox 36"/>
          <p:cNvSpPr txBox="1"/>
          <p:nvPr/>
        </p:nvSpPr>
        <p:spPr>
          <a:xfrm>
            <a:off x="896035" y="3886165"/>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uncle</a:t>
            </a:r>
          </a:p>
        </p:txBody>
      </p:sp>
      <p:sp>
        <p:nvSpPr>
          <p:cNvPr id="37" name="TextBox 37"/>
          <p:cNvSpPr txBox="1"/>
          <p:nvPr/>
        </p:nvSpPr>
        <p:spPr>
          <a:xfrm>
            <a:off x="898346" y="6611112"/>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cousin</a:t>
            </a:r>
          </a:p>
        </p:txBody>
      </p:sp>
      <p:sp>
        <p:nvSpPr>
          <p:cNvPr id="38" name="TextBox 38"/>
          <p:cNvSpPr txBox="1"/>
          <p:nvPr/>
        </p:nvSpPr>
        <p:spPr>
          <a:xfrm>
            <a:off x="4921083" y="6614971"/>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you</a:t>
            </a:r>
          </a:p>
        </p:txBody>
      </p:sp>
      <p:sp>
        <p:nvSpPr>
          <p:cNvPr id="39" name="TextBox 39"/>
          <p:cNvSpPr txBox="1"/>
          <p:nvPr/>
        </p:nvSpPr>
        <p:spPr>
          <a:xfrm>
            <a:off x="10160468" y="395093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40" name="TextBox 40"/>
          <p:cNvSpPr txBox="1"/>
          <p:nvPr/>
        </p:nvSpPr>
        <p:spPr>
          <a:xfrm>
            <a:off x="9388245" y="6675882"/>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41" name="TextBox 41"/>
          <p:cNvSpPr txBox="1"/>
          <p:nvPr/>
        </p:nvSpPr>
        <p:spPr>
          <a:xfrm>
            <a:off x="6781800" y="395093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42" name="TextBox 42"/>
          <p:cNvSpPr txBox="1"/>
          <p:nvPr/>
        </p:nvSpPr>
        <p:spPr>
          <a:xfrm>
            <a:off x="6784111" y="6675882"/>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43" name="TextBox 43"/>
          <p:cNvSpPr txBox="1"/>
          <p:nvPr/>
        </p:nvSpPr>
        <p:spPr>
          <a:xfrm>
            <a:off x="10820400" y="6636102"/>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you</a:t>
            </a:r>
          </a:p>
        </p:txBody>
      </p:sp>
      <p:grpSp>
        <p:nvGrpSpPr>
          <p:cNvPr id="46" name="Group 7">
            <a:extLst>
              <a:ext uri="{FF2B5EF4-FFF2-40B4-BE49-F238E27FC236}">
                <a16:creationId xmlns:a16="http://schemas.microsoft.com/office/drawing/2014/main" id="{1AB8F451-44D8-4E0A-8635-70C0B25EBBC5}"/>
              </a:ext>
            </a:extLst>
          </p:cNvPr>
          <p:cNvGrpSpPr/>
          <p:nvPr/>
        </p:nvGrpSpPr>
        <p:grpSpPr>
          <a:xfrm>
            <a:off x="12592119" y="1032571"/>
            <a:ext cx="5496141" cy="5994745"/>
            <a:chOff x="0" y="0"/>
            <a:chExt cx="7328189" cy="7992993"/>
          </a:xfrm>
        </p:grpSpPr>
        <p:sp>
          <p:nvSpPr>
            <p:cNvPr id="47" name="Freeform 8">
              <a:extLst>
                <a:ext uri="{FF2B5EF4-FFF2-40B4-BE49-F238E27FC236}">
                  <a16:creationId xmlns:a16="http://schemas.microsoft.com/office/drawing/2014/main" id="{6C33A997-EC12-4337-A967-04304493F4AC}"/>
                </a:ext>
              </a:extLst>
            </p:cNvPr>
            <p:cNvSpPr/>
            <p:nvPr/>
          </p:nvSpPr>
          <p:spPr>
            <a:xfrm>
              <a:off x="0" y="14326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8" name="Freeform 9">
              <a:extLst>
                <a:ext uri="{FF2B5EF4-FFF2-40B4-BE49-F238E27FC236}">
                  <a16:creationId xmlns:a16="http://schemas.microsoft.com/office/drawing/2014/main" id="{06C99659-A082-4A27-93D4-FF16D29BF27A}"/>
                </a:ext>
              </a:extLst>
            </p:cNvPr>
            <p:cNvSpPr/>
            <p:nvPr/>
          </p:nvSpPr>
          <p:spPr>
            <a:xfrm>
              <a:off x="4501810" y="14072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9" name="Freeform 10">
              <a:extLst>
                <a:ext uri="{FF2B5EF4-FFF2-40B4-BE49-F238E27FC236}">
                  <a16:creationId xmlns:a16="http://schemas.microsoft.com/office/drawing/2014/main" id="{1657B2F1-A95F-4034-ADAC-F2CF24617DDB}"/>
                </a:ext>
              </a:extLst>
            </p:cNvPr>
            <p:cNvSpPr/>
            <p:nvPr/>
          </p:nvSpPr>
          <p:spPr>
            <a:xfrm>
              <a:off x="3790281" y="5773217"/>
              <a:ext cx="1324080" cy="1440169"/>
            </a:xfrm>
            <a:custGeom>
              <a:avLst/>
              <a:gdLst/>
              <a:ahLst/>
              <a:cxnLst/>
              <a:rect l="l" t="t" r="r" b="b"/>
              <a:pathLst>
                <a:path w="1324080" h="1440169">
                  <a:moveTo>
                    <a:pt x="0" y="0"/>
                  </a:moveTo>
                  <a:lnTo>
                    <a:pt x="1324081" y="0"/>
                  </a:lnTo>
                  <a:lnTo>
                    <a:pt x="1324081" y="1440169"/>
                  </a:lnTo>
                  <a:lnTo>
                    <a:pt x="0" y="14401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0" name="Freeform 11">
              <a:extLst>
                <a:ext uri="{FF2B5EF4-FFF2-40B4-BE49-F238E27FC236}">
                  <a16:creationId xmlns:a16="http://schemas.microsoft.com/office/drawing/2014/main" id="{BA5F1569-0B60-48C8-84AE-AF70F9A1845E}"/>
                </a:ext>
              </a:extLst>
            </p:cNvPr>
            <p:cNvSpPr/>
            <p:nvPr/>
          </p:nvSpPr>
          <p:spPr>
            <a:xfrm>
              <a:off x="315021" y="5873508"/>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1" name="Freeform 12">
              <a:extLst>
                <a:ext uri="{FF2B5EF4-FFF2-40B4-BE49-F238E27FC236}">
                  <a16:creationId xmlns:a16="http://schemas.microsoft.com/office/drawing/2014/main" id="{7A3D2C12-C7C8-47F5-963F-720752C68F73}"/>
                </a:ext>
              </a:extLst>
            </p:cNvPr>
            <p:cNvSpPr/>
            <p:nvPr/>
          </p:nvSpPr>
          <p:spPr>
            <a:xfrm>
              <a:off x="5746111" y="5838667"/>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2" name="AutoShape 13">
              <a:extLst>
                <a:ext uri="{FF2B5EF4-FFF2-40B4-BE49-F238E27FC236}">
                  <a16:creationId xmlns:a16="http://schemas.microsoft.com/office/drawing/2014/main" id="{7153C376-F307-4557-A7C4-C4CC8E2C8B74}"/>
                </a:ext>
              </a:extLst>
            </p:cNvPr>
            <p:cNvSpPr/>
            <p:nvPr/>
          </p:nvSpPr>
          <p:spPr>
            <a:xfrm flipV="1">
              <a:off x="977061" y="25482"/>
              <a:ext cx="3082" cy="959054"/>
            </a:xfrm>
            <a:prstGeom prst="line">
              <a:avLst/>
            </a:prstGeom>
            <a:ln w="50800" cap="flat">
              <a:solidFill>
                <a:srgbClr val="000000"/>
              </a:solidFill>
              <a:prstDash val="solid"/>
              <a:headEnd type="none" w="sm" len="sm"/>
              <a:tailEnd type="none" w="sm" len="sm"/>
            </a:ln>
          </p:spPr>
        </p:sp>
        <p:sp>
          <p:nvSpPr>
            <p:cNvPr id="53" name="AutoShape 14">
              <a:extLst>
                <a:ext uri="{FF2B5EF4-FFF2-40B4-BE49-F238E27FC236}">
                  <a16:creationId xmlns:a16="http://schemas.microsoft.com/office/drawing/2014/main" id="{961EF553-E51C-43F5-B7E3-369147E05084}"/>
                </a:ext>
              </a:extLst>
            </p:cNvPr>
            <p:cNvSpPr/>
            <p:nvPr/>
          </p:nvSpPr>
          <p:spPr>
            <a:xfrm flipV="1">
              <a:off x="5478870" y="25563"/>
              <a:ext cx="3082" cy="959054"/>
            </a:xfrm>
            <a:prstGeom prst="line">
              <a:avLst/>
            </a:prstGeom>
            <a:ln w="50800" cap="flat">
              <a:solidFill>
                <a:srgbClr val="000000"/>
              </a:solidFill>
              <a:prstDash val="solid"/>
              <a:headEnd type="none" w="sm" len="sm"/>
              <a:tailEnd type="none" w="sm" len="sm"/>
            </a:ln>
          </p:spPr>
        </p:sp>
        <p:sp>
          <p:nvSpPr>
            <p:cNvPr id="54" name="AutoShape 15">
              <a:extLst>
                <a:ext uri="{FF2B5EF4-FFF2-40B4-BE49-F238E27FC236}">
                  <a16:creationId xmlns:a16="http://schemas.microsoft.com/office/drawing/2014/main" id="{9EA059AB-7534-47CC-AF41-2554D2CDF58C}"/>
                </a:ext>
              </a:extLst>
            </p:cNvPr>
            <p:cNvSpPr/>
            <p:nvPr/>
          </p:nvSpPr>
          <p:spPr>
            <a:xfrm flipV="1">
              <a:off x="1002461" y="4568884"/>
              <a:ext cx="3082" cy="959054"/>
            </a:xfrm>
            <a:prstGeom prst="line">
              <a:avLst/>
            </a:prstGeom>
            <a:ln w="50800" cap="flat">
              <a:solidFill>
                <a:srgbClr val="000000"/>
              </a:solidFill>
              <a:prstDash val="solid"/>
              <a:headEnd type="none" w="sm" len="sm"/>
              <a:tailEnd type="none" w="sm" len="sm"/>
            </a:ln>
          </p:spPr>
        </p:sp>
        <p:sp>
          <p:nvSpPr>
            <p:cNvPr id="55" name="AutoShape 16">
              <a:extLst>
                <a:ext uri="{FF2B5EF4-FFF2-40B4-BE49-F238E27FC236}">
                  <a16:creationId xmlns:a16="http://schemas.microsoft.com/office/drawing/2014/main" id="{5B8FE661-56E0-40FD-899D-740BA77522B6}"/>
                </a:ext>
              </a:extLst>
            </p:cNvPr>
            <p:cNvSpPr/>
            <p:nvPr/>
          </p:nvSpPr>
          <p:spPr>
            <a:xfrm flipV="1">
              <a:off x="5453470" y="4492110"/>
              <a:ext cx="0" cy="479527"/>
            </a:xfrm>
            <a:prstGeom prst="line">
              <a:avLst/>
            </a:prstGeom>
            <a:ln w="50800" cap="flat">
              <a:solidFill>
                <a:srgbClr val="000000"/>
              </a:solidFill>
              <a:prstDash val="solid"/>
              <a:headEnd type="none" w="sm" len="sm"/>
              <a:tailEnd type="none" w="sm" len="sm"/>
            </a:ln>
          </p:spPr>
        </p:sp>
        <p:sp>
          <p:nvSpPr>
            <p:cNvPr id="56" name="AutoShape 17">
              <a:extLst>
                <a:ext uri="{FF2B5EF4-FFF2-40B4-BE49-F238E27FC236}">
                  <a16:creationId xmlns:a16="http://schemas.microsoft.com/office/drawing/2014/main" id="{D43774F2-2379-45A2-B870-7A68911061A3}"/>
                </a:ext>
              </a:extLst>
            </p:cNvPr>
            <p:cNvSpPr/>
            <p:nvPr/>
          </p:nvSpPr>
          <p:spPr>
            <a:xfrm flipV="1">
              <a:off x="4592075" y="4989068"/>
              <a:ext cx="1722790" cy="0"/>
            </a:xfrm>
            <a:prstGeom prst="line">
              <a:avLst/>
            </a:prstGeom>
            <a:ln w="38100" cap="flat">
              <a:solidFill>
                <a:srgbClr val="000000"/>
              </a:solidFill>
              <a:prstDash val="solid"/>
              <a:headEnd type="none" w="sm" len="sm"/>
              <a:tailEnd type="none" w="sm" len="sm"/>
            </a:ln>
          </p:spPr>
        </p:sp>
        <p:sp>
          <p:nvSpPr>
            <p:cNvPr id="57" name="AutoShape 18">
              <a:extLst>
                <a:ext uri="{FF2B5EF4-FFF2-40B4-BE49-F238E27FC236}">
                  <a16:creationId xmlns:a16="http://schemas.microsoft.com/office/drawing/2014/main" id="{7AA5EB3D-84A5-45DF-ABC2-9551C58D1F01}"/>
                </a:ext>
              </a:extLst>
            </p:cNvPr>
            <p:cNvSpPr/>
            <p:nvPr/>
          </p:nvSpPr>
          <p:spPr>
            <a:xfrm flipV="1">
              <a:off x="4592075" y="4989068"/>
              <a:ext cx="2094" cy="651648"/>
            </a:xfrm>
            <a:prstGeom prst="line">
              <a:avLst/>
            </a:prstGeom>
            <a:ln w="38100" cap="flat">
              <a:solidFill>
                <a:srgbClr val="000000"/>
              </a:solidFill>
              <a:prstDash val="solid"/>
              <a:headEnd type="none" w="sm" len="sm"/>
              <a:tailEnd type="none" w="sm" len="sm"/>
            </a:ln>
          </p:spPr>
        </p:sp>
        <p:sp>
          <p:nvSpPr>
            <p:cNvPr id="58" name="AutoShape 19">
              <a:extLst>
                <a:ext uri="{FF2B5EF4-FFF2-40B4-BE49-F238E27FC236}">
                  <a16:creationId xmlns:a16="http://schemas.microsoft.com/office/drawing/2014/main" id="{43511974-6797-4FBF-9F3C-CB8CE7A76D91}"/>
                </a:ext>
              </a:extLst>
            </p:cNvPr>
            <p:cNvSpPr/>
            <p:nvPr/>
          </p:nvSpPr>
          <p:spPr>
            <a:xfrm flipV="1">
              <a:off x="6312772" y="4989129"/>
              <a:ext cx="2094" cy="651648"/>
            </a:xfrm>
            <a:prstGeom prst="line">
              <a:avLst/>
            </a:prstGeom>
            <a:ln w="38100" cap="flat">
              <a:solidFill>
                <a:srgbClr val="000000"/>
              </a:solidFill>
              <a:prstDash val="solid"/>
              <a:headEnd type="none" w="sm" len="sm"/>
              <a:tailEnd type="none" w="sm" len="sm"/>
            </a:ln>
          </p:spPr>
        </p:sp>
        <p:sp>
          <p:nvSpPr>
            <p:cNvPr id="59" name="AutoShape 20">
              <a:extLst>
                <a:ext uri="{FF2B5EF4-FFF2-40B4-BE49-F238E27FC236}">
                  <a16:creationId xmlns:a16="http://schemas.microsoft.com/office/drawing/2014/main" id="{51060822-6133-49A0-9EC4-C1E09A0A25DB}"/>
                </a:ext>
              </a:extLst>
            </p:cNvPr>
            <p:cNvSpPr/>
            <p:nvPr/>
          </p:nvSpPr>
          <p:spPr>
            <a:xfrm>
              <a:off x="1005542" y="25400"/>
              <a:ext cx="4447928" cy="0"/>
            </a:xfrm>
            <a:prstGeom prst="line">
              <a:avLst/>
            </a:prstGeom>
            <a:ln w="50800" cap="flat">
              <a:solidFill>
                <a:srgbClr val="000000"/>
              </a:solidFill>
              <a:prstDash val="solid"/>
              <a:headEnd type="none" w="sm" len="sm"/>
              <a:tailEnd type="none" w="sm" len="sm"/>
            </a:ln>
          </p:spPr>
        </p:sp>
        <p:sp>
          <p:nvSpPr>
            <p:cNvPr id="60" name="TextBox 21">
              <a:extLst>
                <a:ext uri="{FF2B5EF4-FFF2-40B4-BE49-F238E27FC236}">
                  <a16:creationId xmlns:a16="http://schemas.microsoft.com/office/drawing/2014/main" id="{44321575-346D-47A1-A91F-3D50F28283BB}"/>
                </a:ext>
              </a:extLst>
            </p:cNvPr>
            <p:cNvSpPr txBox="1"/>
            <p:nvPr/>
          </p:nvSpPr>
          <p:spPr>
            <a:xfrm>
              <a:off x="4615858"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61" name="TextBox 22">
              <a:extLst>
                <a:ext uri="{FF2B5EF4-FFF2-40B4-BE49-F238E27FC236}">
                  <a16:creationId xmlns:a16="http://schemas.microsoft.com/office/drawing/2014/main" id="{1C7E8D51-E5F8-44EA-9CA1-284B80BD2514}"/>
                </a:ext>
              </a:extLst>
            </p:cNvPr>
            <p:cNvSpPr txBox="1"/>
            <p:nvPr/>
          </p:nvSpPr>
          <p:spPr>
            <a:xfrm>
              <a:off x="3586228"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62" name="TextBox 23">
              <a:extLst>
                <a:ext uri="{FF2B5EF4-FFF2-40B4-BE49-F238E27FC236}">
                  <a16:creationId xmlns:a16="http://schemas.microsoft.com/office/drawing/2014/main" id="{529327E8-18E6-4133-B4B3-5DB59CB6E40C}"/>
                </a:ext>
              </a:extLst>
            </p:cNvPr>
            <p:cNvSpPr txBox="1"/>
            <p:nvPr/>
          </p:nvSpPr>
          <p:spPr>
            <a:xfrm>
              <a:off x="110967"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63" name="TextBox 24">
              <a:extLst>
                <a:ext uri="{FF2B5EF4-FFF2-40B4-BE49-F238E27FC236}">
                  <a16:creationId xmlns:a16="http://schemas.microsoft.com/office/drawing/2014/main" id="{F0EA85EA-0F2B-46C5-A194-F6F7C52B0B68}"/>
                </a:ext>
              </a:extLst>
            </p:cNvPr>
            <p:cNvSpPr txBox="1"/>
            <p:nvPr/>
          </p:nvSpPr>
          <p:spPr>
            <a:xfrm>
              <a:off x="114049"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cousin</a:t>
              </a:r>
            </a:p>
          </p:txBody>
        </p:sp>
        <p:sp>
          <p:nvSpPr>
            <p:cNvPr id="64" name="TextBox 25">
              <a:extLst>
                <a:ext uri="{FF2B5EF4-FFF2-40B4-BE49-F238E27FC236}">
                  <a16:creationId xmlns:a16="http://schemas.microsoft.com/office/drawing/2014/main" id="{47649830-65AA-471E-8C64-E38C679C2759}"/>
                </a:ext>
              </a:extLst>
            </p:cNvPr>
            <p:cNvSpPr txBox="1"/>
            <p:nvPr/>
          </p:nvSpPr>
          <p:spPr>
            <a:xfrm>
              <a:off x="5596001"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you</a:t>
              </a:r>
            </a:p>
          </p:txBody>
        </p:sp>
      </p:grpSp>
      <p:grpSp>
        <p:nvGrpSpPr>
          <p:cNvPr id="68" name="Group 2">
            <a:extLst>
              <a:ext uri="{FF2B5EF4-FFF2-40B4-BE49-F238E27FC236}">
                <a16:creationId xmlns:a16="http://schemas.microsoft.com/office/drawing/2014/main" id="{3D9A7070-513A-4CC6-8DAC-AD4ED8E3D5A9}"/>
              </a:ext>
            </a:extLst>
          </p:cNvPr>
          <p:cNvGrpSpPr/>
          <p:nvPr/>
        </p:nvGrpSpPr>
        <p:grpSpPr>
          <a:xfrm>
            <a:off x="0" y="9778174"/>
            <a:ext cx="18288000" cy="419258"/>
            <a:chOff x="0" y="0"/>
            <a:chExt cx="24384000" cy="559011"/>
          </a:xfrm>
        </p:grpSpPr>
        <p:grpSp>
          <p:nvGrpSpPr>
            <p:cNvPr id="70" name="Group 3">
              <a:extLst>
                <a:ext uri="{FF2B5EF4-FFF2-40B4-BE49-F238E27FC236}">
                  <a16:creationId xmlns:a16="http://schemas.microsoft.com/office/drawing/2014/main" id="{E22CB58F-F158-418C-AA28-95767C69DCAD}"/>
                </a:ext>
              </a:extLst>
            </p:cNvPr>
            <p:cNvGrpSpPr/>
            <p:nvPr/>
          </p:nvGrpSpPr>
          <p:grpSpPr>
            <a:xfrm>
              <a:off x="0" y="0"/>
              <a:ext cx="24384000" cy="559011"/>
              <a:chOff x="0" y="0"/>
              <a:chExt cx="4816593" cy="110422"/>
            </a:xfrm>
          </p:grpSpPr>
          <p:sp>
            <p:nvSpPr>
              <p:cNvPr id="72" name="Freeform 4">
                <a:extLst>
                  <a:ext uri="{FF2B5EF4-FFF2-40B4-BE49-F238E27FC236}">
                    <a16:creationId xmlns:a16="http://schemas.microsoft.com/office/drawing/2014/main" id="{51741082-91B4-4A06-A1F9-4746DB96466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73" name="TextBox 5">
                <a:extLst>
                  <a:ext uri="{FF2B5EF4-FFF2-40B4-BE49-F238E27FC236}">
                    <a16:creationId xmlns:a16="http://schemas.microsoft.com/office/drawing/2014/main" id="{A2266FE7-BB06-4763-9F57-9FB9CF02417C}"/>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71" name="TextBox 6">
              <a:extLst>
                <a:ext uri="{FF2B5EF4-FFF2-40B4-BE49-F238E27FC236}">
                  <a16:creationId xmlns:a16="http://schemas.microsoft.com/office/drawing/2014/main" id="{C2B48850-CADD-4532-A8D5-AAB4DBC573ED}"/>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4" name="Rectangle 3">
            <a:extLst>
              <a:ext uri="{FF2B5EF4-FFF2-40B4-BE49-F238E27FC236}">
                <a16:creationId xmlns:a16="http://schemas.microsoft.com/office/drawing/2014/main" id="{37037746-ED86-4396-B383-FEA4D1220AEE}"/>
              </a:ext>
            </a:extLst>
          </p:cNvPr>
          <p:cNvSpPr/>
          <p:nvPr/>
        </p:nvSpPr>
        <p:spPr>
          <a:xfrm>
            <a:off x="676923" y="590943"/>
            <a:ext cx="5536590" cy="7010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A65ABF4B-93C7-4438-A069-14D09C8C31EC}"/>
              </a:ext>
            </a:extLst>
          </p:cNvPr>
          <p:cNvSpPr/>
          <p:nvPr/>
        </p:nvSpPr>
        <p:spPr>
          <a:xfrm>
            <a:off x="6579210" y="590943"/>
            <a:ext cx="5536590" cy="7010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87F93E74-4728-42BD-ABC1-419390AB7734}"/>
              </a:ext>
            </a:extLst>
          </p:cNvPr>
          <p:cNvSpPr/>
          <p:nvPr/>
        </p:nvSpPr>
        <p:spPr>
          <a:xfrm>
            <a:off x="12466357" y="590943"/>
            <a:ext cx="5536590" cy="7010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5" name="Graphic 74" descr="Checkmark with solid fill">
            <a:extLst>
              <a:ext uri="{FF2B5EF4-FFF2-40B4-BE49-F238E27FC236}">
                <a16:creationId xmlns:a16="http://schemas.microsoft.com/office/drawing/2014/main" id="{B37372C3-B2BF-48CE-A10E-7070EF219C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5615" y="1897209"/>
            <a:ext cx="4991701" cy="4991701"/>
          </a:xfrm>
          <a:prstGeom prst="rect">
            <a:avLst/>
          </a:prstGeom>
        </p:spPr>
      </p:pic>
      <p:sp>
        <p:nvSpPr>
          <p:cNvPr id="76" name="TextBox 44">
            <a:extLst>
              <a:ext uri="{FF2B5EF4-FFF2-40B4-BE49-F238E27FC236}">
                <a16:creationId xmlns:a16="http://schemas.microsoft.com/office/drawing/2014/main" id="{1A411587-3CB8-47A5-91D9-39BFDAED8FC0}"/>
              </a:ext>
            </a:extLst>
          </p:cNvPr>
          <p:cNvSpPr txBox="1"/>
          <p:nvPr/>
        </p:nvSpPr>
        <p:spPr>
          <a:xfrm>
            <a:off x="3103470" y="8067205"/>
            <a:ext cx="12081061" cy="1191095"/>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So kinship systems with predictive structure should be common cross-linguistically.</a:t>
            </a:r>
          </a:p>
        </p:txBody>
      </p:sp>
    </p:spTree>
    <p:extLst>
      <p:ext uri="{BB962C8B-B14F-4D97-AF65-F5344CB8AC3E}">
        <p14:creationId xmlns:p14="http://schemas.microsoft.com/office/powerpoint/2010/main" val="7352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Graphic 66" descr="Checkmark with solid fill">
            <a:extLst>
              <a:ext uri="{FF2B5EF4-FFF2-40B4-BE49-F238E27FC236}">
                <a16:creationId xmlns:a16="http://schemas.microsoft.com/office/drawing/2014/main" id="{4714A76E-F978-44FD-B889-6094FA8D6A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8986" y="2024124"/>
            <a:ext cx="4991701" cy="4991701"/>
          </a:xfrm>
          <a:prstGeom prst="rect">
            <a:avLst/>
          </a:prstGeom>
        </p:spPr>
      </p:pic>
      <p:sp>
        <p:nvSpPr>
          <p:cNvPr id="7" name="Freeform 7"/>
          <p:cNvSpPr/>
          <p:nvPr/>
        </p:nvSpPr>
        <p:spPr>
          <a:xfrm>
            <a:off x="812810" y="2095569"/>
            <a:ext cx="1470214" cy="1599114"/>
          </a:xfrm>
          <a:custGeom>
            <a:avLst/>
            <a:gdLst/>
            <a:ahLst/>
            <a:cxnLst/>
            <a:rect l="l" t="t" r="r" b="b"/>
            <a:pathLst>
              <a:path w="1470214" h="1599114">
                <a:moveTo>
                  <a:pt x="0" y="0"/>
                </a:moveTo>
                <a:lnTo>
                  <a:pt x="1470214" y="0"/>
                </a:lnTo>
                <a:lnTo>
                  <a:pt x="1470214" y="1599114"/>
                </a:lnTo>
                <a:lnTo>
                  <a:pt x="0" y="159911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Freeform 8"/>
          <p:cNvSpPr/>
          <p:nvPr/>
        </p:nvSpPr>
        <p:spPr>
          <a:xfrm>
            <a:off x="4189167" y="2076519"/>
            <a:ext cx="1470214" cy="1599114"/>
          </a:xfrm>
          <a:custGeom>
            <a:avLst/>
            <a:gdLst/>
            <a:ahLst/>
            <a:cxnLst/>
            <a:rect l="l" t="t" r="r" b="b"/>
            <a:pathLst>
              <a:path w="1470214" h="1599114">
                <a:moveTo>
                  <a:pt x="0" y="0"/>
                </a:moveTo>
                <a:lnTo>
                  <a:pt x="1470214" y="0"/>
                </a:lnTo>
                <a:lnTo>
                  <a:pt x="1470214" y="1599114"/>
                </a:lnTo>
                <a:lnTo>
                  <a:pt x="0" y="159911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Freeform 9"/>
          <p:cNvSpPr/>
          <p:nvPr/>
        </p:nvSpPr>
        <p:spPr>
          <a:xfrm>
            <a:off x="3655521" y="5350993"/>
            <a:ext cx="993060" cy="1080126"/>
          </a:xfrm>
          <a:custGeom>
            <a:avLst/>
            <a:gdLst/>
            <a:ahLst/>
            <a:cxnLst/>
            <a:rect l="l" t="t" r="r" b="b"/>
            <a:pathLst>
              <a:path w="993060" h="1080126">
                <a:moveTo>
                  <a:pt x="0" y="0"/>
                </a:moveTo>
                <a:lnTo>
                  <a:pt x="993060" y="0"/>
                </a:lnTo>
                <a:lnTo>
                  <a:pt x="993060" y="1080126"/>
                </a:lnTo>
                <a:lnTo>
                  <a:pt x="0" y="10801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0" name="Freeform 10"/>
          <p:cNvSpPr/>
          <p:nvPr/>
        </p:nvSpPr>
        <p:spPr>
          <a:xfrm>
            <a:off x="1049075" y="5426211"/>
            <a:ext cx="993060" cy="1080126"/>
          </a:xfrm>
          <a:custGeom>
            <a:avLst/>
            <a:gdLst/>
            <a:ahLst/>
            <a:cxnLst/>
            <a:rect l="l" t="t" r="r" b="b"/>
            <a:pathLst>
              <a:path w="993060" h="1080126">
                <a:moveTo>
                  <a:pt x="0" y="0"/>
                </a:moveTo>
                <a:lnTo>
                  <a:pt x="993061" y="0"/>
                </a:lnTo>
                <a:lnTo>
                  <a:pt x="993061" y="1080126"/>
                </a:lnTo>
                <a:lnTo>
                  <a:pt x="0" y="108012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1" name="Freeform 11"/>
          <p:cNvSpPr/>
          <p:nvPr/>
        </p:nvSpPr>
        <p:spPr>
          <a:xfrm>
            <a:off x="5033666" y="5403939"/>
            <a:ext cx="993060" cy="1080126"/>
          </a:xfrm>
          <a:custGeom>
            <a:avLst/>
            <a:gdLst/>
            <a:ahLst/>
            <a:cxnLst/>
            <a:rect l="l" t="t" r="r" b="b"/>
            <a:pathLst>
              <a:path w="993060" h="1080126">
                <a:moveTo>
                  <a:pt x="0" y="0"/>
                </a:moveTo>
                <a:lnTo>
                  <a:pt x="993060" y="0"/>
                </a:lnTo>
                <a:lnTo>
                  <a:pt x="993060" y="1080127"/>
                </a:lnTo>
                <a:lnTo>
                  <a:pt x="0" y="10801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12" name="AutoShape 12"/>
          <p:cNvSpPr/>
          <p:nvPr/>
        </p:nvSpPr>
        <p:spPr>
          <a:xfrm flipV="1">
            <a:off x="1545605" y="1040191"/>
            <a:ext cx="2311" cy="719291"/>
          </a:xfrm>
          <a:prstGeom prst="line">
            <a:avLst/>
          </a:prstGeom>
          <a:ln w="38100" cap="flat">
            <a:solidFill>
              <a:srgbClr val="000000"/>
            </a:solidFill>
            <a:prstDash val="solid"/>
            <a:headEnd type="none" w="sm" len="sm"/>
            <a:tailEnd type="none" w="sm" len="sm"/>
          </a:ln>
        </p:spPr>
      </p:sp>
      <p:sp>
        <p:nvSpPr>
          <p:cNvPr id="13" name="AutoShape 13"/>
          <p:cNvSpPr/>
          <p:nvPr/>
        </p:nvSpPr>
        <p:spPr>
          <a:xfrm flipV="1">
            <a:off x="4921963" y="1040252"/>
            <a:ext cx="2311" cy="719291"/>
          </a:xfrm>
          <a:prstGeom prst="line">
            <a:avLst/>
          </a:prstGeom>
          <a:ln w="38100" cap="flat">
            <a:solidFill>
              <a:srgbClr val="000000"/>
            </a:solidFill>
            <a:prstDash val="solid"/>
            <a:headEnd type="none" w="sm" len="sm"/>
            <a:tailEnd type="none" w="sm" len="sm"/>
          </a:ln>
        </p:spPr>
      </p:sp>
      <p:sp>
        <p:nvSpPr>
          <p:cNvPr id="14" name="AutoShape 14"/>
          <p:cNvSpPr/>
          <p:nvPr/>
        </p:nvSpPr>
        <p:spPr>
          <a:xfrm flipV="1">
            <a:off x="1564655" y="4447743"/>
            <a:ext cx="2311" cy="719291"/>
          </a:xfrm>
          <a:prstGeom prst="line">
            <a:avLst/>
          </a:prstGeom>
          <a:ln w="38100" cap="flat">
            <a:solidFill>
              <a:srgbClr val="000000"/>
            </a:solidFill>
            <a:prstDash val="solid"/>
            <a:headEnd type="none" w="sm" len="sm"/>
            <a:tailEnd type="none" w="sm" len="sm"/>
          </a:ln>
        </p:spPr>
      </p:sp>
      <p:sp>
        <p:nvSpPr>
          <p:cNvPr id="15" name="AutoShape 15"/>
          <p:cNvSpPr/>
          <p:nvPr/>
        </p:nvSpPr>
        <p:spPr>
          <a:xfrm flipV="1">
            <a:off x="4902913" y="4390162"/>
            <a:ext cx="0" cy="359645"/>
          </a:xfrm>
          <a:prstGeom prst="line">
            <a:avLst/>
          </a:prstGeom>
          <a:ln w="38100" cap="flat">
            <a:solidFill>
              <a:srgbClr val="000000"/>
            </a:solidFill>
            <a:prstDash val="solid"/>
            <a:headEnd type="none" w="sm" len="sm"/>
            <a:tailEnd type="none" w="sm" len="sm"/>
          </a:ln>
        </p:spPr>
      </p:sp>
      <p:sp>
        <p:nvSpPr>
          <p:cNvPr id="16" name="AutoShape 16"/>
          <p:cNvSpPr/>
          <p:nvPr/>
        </p:nvSpPr>
        <p:spPr>
          <a:xfrm flipV="1">
            <a:off x="4256866" y="4762881"/>
            <a:ext cx="1292093" cy="0"/>
          </a:xfrm>
          <a:prstGeom prst="line">
            <a:avLst/>
          </a:prstGeom>
          <a:ln w="28575" cap="flat">
            <a:solidFill>
              <a:srgbClr val="000000"/>
            </a:solidFill>
            <a:prstDash val="solid"/>
            <a:headEnd type="none" w="sm" len="sm"/>
            <a:tailEnd type="none" w="sm" len="sm"/>
          </a:ln>
        </p:spPr>
      </p:sp>
      <p:sp>
        <p:nvSpPr>
          <p:cNvPr id="17" name="AutoShape 17"/>
          <p:cNvSpPr/>
          <p:nvPr/>
        </p:nvSpPr>
        <p:spPr>
          <a:xfrm flipV="1">
            <a:off x="4256866" y="4762881"/>
            <a:ext cx="1571" cy="488736"/>
          </a:xfrm>
          <a:prstGeom prst="line">
            <a:avLst/>
          </a:prstGeom>
          <a:ln w="28575" cap="flat">
            <a:solidFill>
              <a:srgbClr val="000000"/>
            </a:solidFill>
            <a:prstDash val="solid"/>
            <a:headEnd type="none" w="sm" len="sm"/>
            <a:tailEnd type="none" w="sm" len="sm"/>
          </a:ln>
        </p:spPr>
      </p:sp>
      <p:sp>
        <p:nvSpPr>
          <p:cNvPr id="18" name="AutoShape 18"/>
          <p:cNvSpPr/>
          <p:nvPr/>
        </p:nvSpPr>
        <p:spPr>
          <a:xfrm flipV="1">
            <a:off x="5547389" y="4762927"/>
            <a:ext cx="1571" cy="488736"/>
          </a:xfrm>
          <a:prstGeom prst="line">
            <a:avLst/>
          </a:prstGeom>
          <a:ln w="28575" cap="flat">
            <a:solidFill>
              <a:srgbClr val="000000"/>
            </a:solidFill>
            <a:prstDash val="solid"/>
            <a:headEnd type="none" w="sm" len="sm"/>
            <a:tailEnd type="none" w="sm" len="sm"/>
          </a:ln>
        </p:spPr>
      </p:sp>
      <p:sp>
        <p:nvSpPr>
          <p:cNvPr id="19" name="Freeform 19"/>
          <p:cNvSpPr/>
          <p:nvPr/>
        </p:nvSpPr>
        <p:spPr>
          <a:xfrm>
            <a:off x="6759386" y="2095500"/>
            <a:ext cx="1470214" cy="1599114"/>
          </a:xfrm>
          <a:custGeom>
            <a:avLst/>
            <a:gdLst/>
            <a:ahLst/>
            <a:cxnLst/>
            <a:rect l="l" t="t" r="r" b="b"/>
            <a:pathLst>
              <a:path w="1470214" h="1599114">
                <a:moveTo>
                  <a:pt x="0" y="0"/>
                </a:moveTo>
                <a:lnTo>
                  <a:pt x="1470213" y="0"/>
                </a:lnTo>
                <a:lnTo>
                  <a:pt x="1470213" y="1599114"/>
                </a:lnTo>
                <a:lnTo>
                  <a:pt x="0" y="159911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0" name="Freeform 20"/>
          <p:cNvSpPr/>
          <p:nvPr/>
        </p:nvSpPr>
        <p:spPr>
          <a:xfrm>
            <a:off x="10074932" y="2141289"/>
            <a:ext cx="1470214" cy="1599114"/>
          </a:xfrm>
          <a:custGeom>
            <a:avLst/>
            <a:gdLst/>
            <a:ahLst/>
            <a:cxnLst/>
            <a:rect l="l" t="t" r="r" b="b"/>
            <a:pathLst>
              <a:path w="1470214" h="1599114">
                <a:moveTo>
                  <a:pt x="0" y="0"/>
                </a:moveTo>
                <a:lnTo>
                  <a:pt x="1470214" y="0"/>
                </a:lnTo>
                <a:lnTo>
                  <a:pt x="1470214" y="1599114"/>
                </a:lnTo>
                <a:lnTo>
                  <a:pt x="0" y="1599114"/>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21" name="Freeform 21"/>
          <p:cNvSpPr/>
          <p:nvPr/>
        </p:nvSpPr>
        <p:spPr>
          <a:xfrm>
            <a:off x="9541286" y="5415763"/>
            <a:ext cx="993060" cy="1080126"/>
          </a:xfrm>
          <a:custGeom>
            <a:avLst/>
            <a:gdLst/>
            <a:ahLst/>
            <a:cxnLst/>
            <a:rect l="l" t="t" r="r" b="b"/>
            <a:pathLst>
              <a:path w="993060" h="1080126">
                <a:moveTo>
                  <a:pt x="0" y="0"/>
                </a:moveTo>
                <a:lnTo>
                  <a:pt x="993060" y="0"/>
                </a:lnTo>
                <a:lnTo>
                  <a:pt x="993060" y="1080126"/>
                </a:lnTo>
                <a:lnTo>
                  <a:pt x="0" y="10801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2" name="Freeform 22"/>
          <p:cNvSpPr/>
          <p:nvPr/>
        </p:nvSpPr>
        <p:spPr>
          <a:xfrm>
            <a:off x="6934840" y="5490981"/>
            <a:ext cx="993060" cy="1080126"/>
          </a:xfrm>
          <a:custGeom>
            <a:avLst/>
            <a:gdLst/>
            <a:ahLst/>
            <a:cxnLst/>
            <a:rect l="l" t="t" r="r" b="b"/>
            <a:pathLst>
              <a:path w="993060" h="1080126">
                <a:moveTo>
                  <a:pt x="0" y="0"/>
                </a:moveTo>
                <a:lnTo>
                  <a:pt x="993060" y="0"/>
                </a:lnTo>
                <a:lnTo>
                  <a:pt x="993060" y="1080126"/>
                </a:lnTo>
                <a:lnTo>
                  <a:pt x="0" y="10801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23" name="Freeform 23"/>
          <p:cNvSpPr/>
          <p:nvPr/>
        </p:nvSpPr>
        <p:spPr>
          <a:xfrm>
            <a:off x="10972800" y="5511174"/>
            <a:ext cx="993060" cy="1080126"/>
          </a:xfrm>
          <a:custGeom>
            <a:avLst/>
            <a:gdLst/>
            <a:ahLst/>
            <a:cxnLst/>
            <a:rect l="l" t="t" r="r" b="b"/>
            <a:pathLst>
              <a:path w="993060" h="1080126">
                <a:moveTo>
                  <a:pt x="0" y="0"/>
                </a:moveTo>
                <a:lnTo>
                  <a:pt x="993061" y="0"/>
                </a:lnTo>
                <a:lnTo>
                  <a:pt x="993061" y="1080127"/>
                </a:lnTo>
                <a:lnTo>
                  <a:pt x="0" y="108012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24" name="AutoShape 24"/>
          <p:cNvSpPr/>
          <p:nvPr/>
        </p:nvSpPr>
        <p:spPr>
          <a:xfrm flipV="1">
            <a:off x="7431370" y="1104961"/>
            <a:ext cx="2311" cy="719291"/>
          </a:xfrm>
          <a:prstGeom prst="line">
            <a:avLst/>
          </a:prstGeom>
          <a:ln w="38100" cap="flat">
            <a:solidFill>
              <a:srgbClr val="000000"/>
            </a:solidFill>
            <a:prstDash val="solid"/>
            <a:headEnd type="none" w="sm" len="sm"/>
            <a:tailEnd type="none" w="sm" len="sm"/>
          </a:ln>
        </p:spPr>
      </p:sp>
      <p:sp>
        <p:nvSpPr>
          <p:cNvPr id="25" name="AutoShape 25"/>
          <p:cNvSpPr/>
          <p:nvPr/>
        </p:nvSpPr>
        <p:spPr>
          <a:xfrm flipV="1">
            <a:off x="10807727" y="1105022"/>
            <a:ext cx="2311" cy="719291"/>
          </a:xfrm>
          <a:prstGeom prst="line">
            <a:avLst/>
          </a:prstGeom>
          <a:ln w="38100" cap="flat">
            <a:solidFill>
              <a:srgbClr val="000000"/>
            </a:solidFill>
            <a:prstDash val="solid"/>
            <a:headEnd type="none" w="sm" len="sm"/>
            <a:tailEnd type="none" w="sm" len="sm"/>
          </a:ln>
        </p:spPr>
      </p:sp>
      <p:sp>
        <p:nvSpPr>
          <p:cNvPr id="26" name="AutoShape 26"/>
          <p:cNvSpPr/>
          <p:nvPr/>
        </p:nvSpPr>
        <p:spPr>
          <a:xfrm flipV="1">
            <a:off x="7450420" y="4512513"/>
            <a:ext cx="2311" cy="719291"/>
          </a:xfrm>
          <a:prstGeom prst="line">
            <a:avLst/>
          </a:prstGeom>
          <a:ln w="38100" cap="flat">
            <a:solidFill>
              <a:srgbClr val="000000"/>
            </a:solidFill>
            <a:prstDash val="solid"/>
            <a:headEnd type="none" w="sm" len="sm"/>
            <a:tailEnd type="none" w="sm" len="sm"/>
          </a:ln>
        </p:spPr>
      </p:sp>
      <p:sp>
        <p:nvSpPr>
          <p:cNvPr id="27" name="AutoShape 27"/>
          <p:cNvSpPr/>
          <p:nvPr/>
        </p:nvSpPr>
        <p:spPr>
          <a:xfrm flipV="1">
            <a:off x="10788677" y="4454932"/>
            <a:ext cx="0" cy="359645"/>
          </a:xfrm>
          <a:prstGeom prst="line">
            <a:avLst/>
          </a:prstGeom>
          <a:ln w="38100" cap="flat">
            <a:solidFill>
              <a:srgbClr val="000000"/>
            </a:solidFill>
            <a:prstDash val="solid"/>
            <a:headEnd type="none" w="sm" len="sm"/>
            <a:tailEnd type="none" w="sm" len="sm"/>
          </a:ln>
        </p:spPr>
      </p:sp>
      <p:sp>
        <p:nvSpPr>
          <p:cNvPr id="28" name="AutoShape 28"/>
          <p:cNvSpPr/>
          <p:nvPr/>
        </p:nvSpPr>
        <p:spPr>
          <a:xfrm flipV="1">
            <a:off x="10142631" y="4827651"/>
            <a:ext cx="1292093" cy="0"/>
          </a:xfrm>
          <a:prstGeom prst="line">
            <a:avLst/>
          </a:prstGeom>
          <a:ln w="28575" cap="flat">
            <a:solidFill>
              <a:srgbClr val="000000"/>
            </a:solidFill>
            <a:prstDash val="solid"/>
            <a:headEnd type="none" w="sm" len="sm"/>
            <a:tailEnd type="none" w="sm" len="sm"/>
          </a:ln>
        </p:spPr>
      </p:sp>
      <p:sp>
        <p:nvSpPr>
          <p:cNvPr id="29" name="AutoShape 29"/>
          <p:cNvSpPr/>
          <p:nvPr/>
        </p:nvSpPr>
        <p:spPr>
          <a:xfrm flipV="1">
            <a:off x="10142631" y="4827651"/>
            <a:ext cx="1571" cy="488736"/>
          </a:xfrm>
          <a:prstGeom prst="line">
            <a:avLst/>
          </a:prstGeom>
          <a:ln w="28575" cap="flat">
            <a:solidFill>
              <a:srgbClr val="000000"/>
            </a:solidFill>
            <a:prstDash val="solid"/>
            <a:headEnd type="none" w="sm" len="sm"/>
            <a:tailEnd type="none" w="sm" len="sm"/>
          </a:ln>
        </p:spPr>
      </p:sp>
      <p:sp>
        <p:nvSpPr>
          <p:cNvPr id="30" name="AutoShape 30"/>
          <p:cNvSpPr/>
          <p:nvPr/>
        </p:nvSpPr>
        <p:spPr>
          <a:xfrm flipV="1">
            <a:off x="11433153" y="4827697"/>
            <a:ext cx="1571" cy="488736"/>
          </a:xfrm>
          <a:prstGeom prst="line">
            <a:avLst/>
          </a:prstGeom>
          <a:ln w="28575" cap="flat">
            <a:solidFill>
              <a:srgbClr val="000000"/>
            </a:solidFill>
            <a:prstDash val="solid"/>
            <a:headEnd type="none" w="sm" len="sm"/>
            <a:tailEnd type="none" w="sm" len="sm"/>
          </a:ln>
        </p:spPr>
      </p:sp>
      <p:sp>
        <p:nvSpPr>
          <p:cNvPr id="31" name="AutoShape 31"/>
          <p:cNvSpPr/>
          <p:nvPr/>
        </p:nvSpPr>
        <p:spPr>
          <a:xfrm>
            <a:off x="7452731" y="1104900"/>
            <a:ext cx="3335946" cy="0"/>
          </a:xfrm>
          <a:prstGeom prst="line">
            <a:avLst/>
          </a:prstGeom>
          <a:ln w="38100" cap="flat">
            <a:solidFill>
              <a:srgbClr val="000000"/>
            </a:solidFill>
            <a:prstDash val="solid"/>
            <a:headEnd type="none" w="sm" len="sm"/>
            <a:tailEnd type="none" w="sm" len="sm"/>
          </a:ln>
        </p:spPr>
      </p:sp>
      <p:sp>
        <p:nvSpPr>
          <p:cNvPr id="32" name="AutoShape 32"/>
          <p:cNvSpPr/>
          <p:nvPr/>
        </p:nvSpPr>
        <p:spPr>
          <a:xfrm>
            <a:off x="1564655" y="1059302"/>
            <a:ext cx="3335946" cy="0"/>
          </a:xfrm>
          <a:prstGeom prst="line">
            <a:avLst/>
          </a:prstGeom>
          <a:ln w="38100" cap="flat">
            <a:solidFill>
              <a:srgbClr val="000000"/>
            </a:solidFill>
            <a:prstDash val="solid"/>
            <a:headEnd type="none" w="sm" len="sm"/>
            <a:tailEnd type="none" w="sm" len="sm"/>
          </a:ln>
        </p:spPr>
      </p:sp>
      <p:sp>
        <p:nvSpPr>
          <p:cNvPr id="34" name="TextBox 34"/>
          <p:cNvSpPr txBox="1"/>
          <p:nvPr/>
        </p:nvSpPr>
        <p:spPr>
          <a:xfrm>
            <a:off x="4274704" y="3886165"/>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father</a:t>
            </a:r>
          </a:p>
        </p:txBody>
      </p:sp>
      <p:sp>
        <p:nvSpPr>
          <p:cNvPr id="35" name="TextBox 35"/>
          <p:cNvSpPr txBox="1"/>
          <p:nvPr/>
        </p:nvSpPr>
        <p:spPr>
          <a:xfrm>
            <a:off x="3502481" y="6611112"/>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brother</a:t>
            </a:r>
          </a:p>
        </p:txBody>
      </p:sp>
      <p:sp>
        <p:nvSpPr>
          <p:cNvPr id="36" name="TextBox 36"/>
          <p:cNvSpPr txBox="1"/>
          <p:nvPr/>
        </p:nvSpPr>
        <p:spPr>
          <a:xfrm>
            <a:off x="896035" y="3886165"/>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uncle</a:t>
            </a:r>
          </a:p>
        </p:txBody>
      </p:sp>
      <p:sp>
        <p:nvSpPr>
          <p:cNvPr id="37" name="TextBox 37"/>
          <p:cNvSpPr txBox="1"/>
          <p:nvPr/>
        </p:nvSpPr>
        <p:spPr>
          <a:xfrm>
            <a:off x="898346" y="6611112"/>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cousin</a:t>
            </a:r>
          </a:p>
        </p:txBody>
      </p:sp>
      <p:sp>
        <p:nvSpPr>
          <p:cNvPr id="38" name="TextBox 38"/>
          <p:cNvSpPr txBox="1"/>
          <p:nvPr/>
        </p:nvSpPr>
        <p:spPr>
          <a:xfrm>
            <a:off x="4921083" y="6614971"/>
            <a:ext cx="1299141" cy="404713"/>
          </a:xfrm>
          <a:prstGeom prst="rect">
            <a:avLst/>
          </a:prstGeom>
        </p:spPr>
        <p:txBody>
          <a:bodyPr wrap="square" lIns="0" tIns="0" rIns="0" bIns="0" rtlCol="0" anchor="t">
            <a:spAutoFit/>
          </a:bodyPr>
          <a:lstStyle/>
          <a:p>
            <a:pPr algn="ctr">
              <a:lnSpc>
                <a:spcPts val="3308"/>
              </a:lnSpc>
            </a:pPr>
            <a:r>
              <a:rPr lang="en-US" sz="2363">
                <a:solidFill>
                  <a:srgbClr val="000000"/>
                </a:solidFill>
                <a:latin typeface="Libre Baskerville"/>
              </a:rPr>
              <a:t>you</a:t>
            </a:r>
          </a:p>
        </p:txBody>
      </p:sp>
      <p:sp>
        <p:nvSpPr>
          <p:cNvPr id="39" name="TextBox 39"/>
          <p:cNvSpPr txBox="1"/>
          <p:nvPr/>
        </p:nvSpPr>
        <p:spPr>
          <a:xfrm>
            <a:off x="10160468" y="395093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40" name="TextBox 40"/>
          <p:cNvSpPr txBox="1"/>
          <p:nvPr/>
        </p:nvSpPr>
        <p:spPr>
          <a:xfrm>
            <a:off x="9388245" y="6675882"/>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41" name="TextBox 41"/>
          <p:cNvSpPr txBox="1"/>
          <p:nvPr/>
        </p:nvSpPr>
        <p:spPr>
          <a:xfrm>
            <a:off x="6781800" y="395093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42" name="TextBox 42"/>
          <p:cNvSpPr txBox="1"/>
          <p:nvPr/>
        </p:nvSpPr>
        <p:spPr>
          <a:xfrm>
            <a:off x="6784111" y="6675882"/>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43" name="TextBox 43"/>
          <p:cNvSpPr txBox="1"/>
          <p:nvPr/>
        </p:nvSpPr>
        <p:spPr>
          <a:xfrm>
            <a:off x="10820400" y="6636102"/>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you</a:t>
            </a:r>
          </a:p>
        </p:txBody>
      </p:sp>
      <p:grpSp>
        <p:nvGrpSpPr>
          <p:cNvPr id="46" name="Group 7">
            <a:extLst>
              <a:ext uri="{FF2B5EF4-FFF2-40B4-BE49-F238E27FC236}">
                <a16:creationId xmlns:a16="http://schemas.microsoft.com/office/drawing/2014/main" id="{1AB8F451-44D8-4E0A-8635-70C0B25EBBC5}"/>
              </a:ext>
            </a:extLst>
          </p:cNvPr>
          <p:cNvGrpSpPr/>
          <p:nvPr/>
        </p:nvGrpSpPr>
        <p:grpSpPr>
          <a:xfrm>
            <a:off x="12592119" y="1032571"/>
            <a:ext cx="5496141" cy="5994745"/>
            <a:chOff x="0" y="0"/>
            <a:chExt cx="7328189" cy="7992993"/>
          </a:xfrm>
        </p:grpSpPr>
        <p:sp>
          <p:nvSpPr>
            <p:cNvPr id="47" name="Freeform 8">
              <a:extLst>
                <a:ext uri="{FF2B5EF4-FFF2-40B4-BE49-F238E27FC236}">
                  <a16:creationId xmlns:a16="http://schemas.microsoft.com/office/drawing/2014/main" id="{6C33A997-EC12-4337-A967-04304493F4AC}"/>
                </a:ext>
              </a:extLst>
            </p:cNvPr>
            <p:cNvSpPr/>
            <p:nvPr/>
          </p:nvSpPr>
          <p:spPr>
            <a:xfrm>
              <a:off x="0" y="14326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8" name="Freeform 9">
              <a:extLst>
                <a:ext uri="{FF2B5EF4-FFF2-40B4-BE49-F238E27FC236}">
                  <a16:creationId xmlns:a16="http://schemas.microsoft.com/office/drawing/2014/main" id="{06C99659-A082-4A27-93D4-FF16D29BF27A}"/>
                </a:ext>
              </a:extLst>
            </p:cNvPr>
            <p:cNvSpPr/>
            <p:nvPr/>
          </p:nvSpPr>
          <p:spPr>
            <a:xfrm>
              <a:off x="4501810" y="1407252"/>
              <a:ext cx="1960285" cy="2132152"/>
            </a:xfrm>
            <a:custGeom>
              <a:avLst/>
              <a:gdLst/>
              <a:ahLst/>
              <a:cxnLst/>
              <a:rect l="l" t="t" r="r" b="b"/>
              <a:pathLst>
                <a:path w="1960285" h="2132152">
                  <a:moveTo>
                    <a:pt x="0" y="0"/>
                  </a:moveTo>
                  <a:lnTo>
                    <a:pt x="1960285" y="0"/>
                  </a:lnTo>
                  <a:lnTo>
                    <a:pt x="1960285" y="2132152"/>
                  </a:lnTo>
                  <a:lnTo>
                    <a:pt x="0" y="213215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sp>
          <p:nvSpPr>
            <p:cNvPr id="49" name="Freeform 10">
              <a:extLst>
                <a:ext uri="{FF2B5EF4-FFF2-40B4-BE49-F238E27FC236}">
                  <a16:creationId xmlns:a16="http://schemas.microsoft.com/office/drawing/2014/main" id="{1657B2F1-A95F-4034-ADAC-F2CF24617DDB}"/>
                </a:ext>
              </a:extLst>
            </p:cNvPr>
            <p:cNvSpPr/>
            <p:nvPr/>
          </p:nvSpPr>
          <p:spPr>
            <a:xfrm>
              <a:off x="3790281" y="5773217"/>
              <a:ext cx="1324080" cy="1440169"/>
            </a:xfrm>
            <a:custGeom>
              <a:avLst/>
              <a:gdLst/>
              <a:ahLst/>
              <a:cxnLst/>
              <a:rect l="l" t="t" r="r" b="b"/>
              <a:pathLst>
                <a:path w="1324080" h="1440169">
                  <a:moveTo>
                    <a:pt x="0" y="0"/>
                  </a:moveTo>
                  <a:lnTo>
                    <a:pt x="1324081" y="0"/>
                  </a:lnTo>
                  <a:lnTo>
                    <a:pt x="1324081" y="1440169"/>
                  </a:lnTo>
                  <a:lnTo>
                    <a:pt x="0" y="144016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50" name="Freeform 11">
              <a:extLst>
                <a:ext uri="{FF2B5EF4-FFF2-40B4-BE49-F238E27FC236}">
                  <a16:creationId xmlns:a16="http://schemas.microsoft.com/office/drawing/2014/main" id="{BA5F1569-0B60-48C8-84AE-AF70F9A1845E}"/>
                </a:ext>
              </a:extLst>
            </p:cNvPr>
            <p:cNvSpPr/>
            <p:nvPr/>
          </p:nvSpPr>
          <p:spPr>
            <a:xfrm>
              <a:off x="315021" y="5873508"/>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51" name="Freeform 12">
              <a:extLst>
                <a:ext uri="{FF2B5EF4-FFF2-40B4-BE49-F238E27FC236}">
                  <a16:creationId xmlns:a16="http://schemas.microsoft.com/office/drawing/2014/main" id="{7A3D2C12-C7C8-47F5-963F-720752C68F73}"/>
                </a:ext>
              </a:extLst>
            </p:cNvPr>
            <p:cNvSpPr/>
            <p:nvPr/>
          </p:nvSpPr>
          <p:spPr>
            <a:xfrm>
              <a:off x="5746111" y="5838667"/>
              <a:ext cx="1324080" cy="1440169"/>
            </a:xfrm>
            <a:custGeom>
              <a:avLst/>
              <a:gdLst/>
              <a:ahLst/>
              <a:cxnLst/>
              <a:rect l="l" t="t" r="r" b="b"/>
              <a:pathLst>
                <a:path w="1324080" h="1440169">
                  <a:moveTo>
                    <a:pt x="0" y="0"/>
                  </a:moveTo>
                  <a:lnTo>
                    <a:pt x="1324080" y="0"/>
                  </a:lnTo>
                  <a:lnTo>
                    <a:pt x="1324080" y="1440168"/>
                  </a:lnTo>
                  <a:lnTo>
                    <a:pt x="0" y="1440168"/>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sp>
        <p:sp>
          <p:nvSpPr>
            <p:cNvPr id="52" name="AutoShape 13">
              <a:extLst>
                <a:ext uri="{FF2B5EF4-FFF2-40B4-BE49-F238E27FC236}">
                  <a16:creationId xmlns:a16="http://schemas.microsoft.com/office/drawing/2014/main" id="{7153C376-F307-4557-A7C4-C4CC8E2C8B74}"/>
                </a:ext>
              </a:extLst>
            </p:cNvPr>
            <p:cNvSpPr/>
            <p:nvPr/>
          </p:nvSpPr>
          <p:spPr>
            <a:xfrm flipV="1">
              <a:off x="977061" y="25482"/>
              <a:ext cx="3082" cy="959054"/>
            </a:xfrm>
            <a:prstGeom prst="line">
              <a:avLst/>
            </a:prstGeom>
            <a:ln w="50800" cap="flat">
              <a:solidFill>
                <a:srgbClr val="000000"/>
              </a:solidFill>
              <a:prstDash val="solid"/>
              <a:headEnd type="none" w="sm" len="sm"/>
              <a:tailEnd type="none" w="sm" len="sm"/>
            </a:ln>
          </p:spPr>
        </p:sp>
        <p:sp>
          <p:nvSpPr>
            <p:cNvPr id="53" name="AutoShape 14">
              <a:extLst>
                <a:ext uri="{FF2B5EF4-FFF2-40B4-BE49-F238E27FC236}">
                  <a16:creationId xmlns:a16="http://schemas.microsoft.com/office/drawing/2014/main" id="{961EF553-E51C-43F5-B7E3-369147E05084}"/>
                </a:ext>
              </a:extLst>
            </p:cNvPr>
            <p:cNvSpPr/>
            <p:nvPr/>
          </p:nvSpPr>
          <p:spPr>
            <a:xfrm flipV="1">
              <a:off x="5478870" y="25563"/>
              <a:ext cx="3082" cy="959054"/>
            </a:xfrm>
            <a:prstGeom prst="line">
              <a:avLst/>
            </a:prstGeom>
            <a:ln w="50800" cap="flat">
              <a:solidFill>
                <a:srgbClr val="000000"/>
              </a:solidFill>
              <a:prstDash val="solid"/>
              <a:headEnd type="none" w="sm" len="sm"/>
              <a:tailEnd type="none" w="sm" len="sm"/>
            </a:ln>
          </p:spPr>
        </p:sp>
        <p:sp>
          <p:nvSpPr>
            <p:cNvPr id="54" name="AutoShape 15">
              <a:extLst>
                <a:ext uri="{FF2B5EF4-FFF2-40B4-BE49-F238E27FC236}">
                  <a16:creationId xmlns:a16="http://schemas.microsoft.com/office/drawing/2014/main" id="{9EA059AB-7534-47CC-AF41-2554D2CDF58C}"/>
                </a:ext>
              </a:extLst>
            </p:cNvPr>
            <p:cNvSpPr/>
            <p:nvPr/>
          </p:nvSpPr>
          <p:spPr>
            <a:xfrm flipV="1">
              <a:off x="1002461" y="4568884"/>
              <a:ext cx="3082" cy="959054"/>
            </a:xfrm>
            <a:prstGeom prst="line">
              <a:avLst/>
            </a:prstGeom>
            <a:ln w="50800" cap="flat">
              <a:solidFill>
                <a:srgbClr val="000000"/>
              </a:solidFill>
              <a:prstDash val="solid"/>
              <a:headEnd type="none" w="sm" len="sm"/>
              <a:tailEnd type="none" w="sm" len="sm"/>
            </a:ln>
          </p:spPr>
        </p:sp>
        <p:sp>
          <p:nvSpPr>
            <p:cNvPr id="55" name="AutoShape 16">
              <a:extLst>
                <a:ext uri="{FF2B5EF4-FFF2-40B4-BE49-F238E27FC236}">
                  <a16:creationId xmlns:a16="http://schemas.microsoft.com/office/drawing/2014/main" id="{5B8FE661-56E0-40FD-899D-740BA77522B6}"/>
                </a:ext>
              </a:extLst>
            </p:cNvPr>
            <p:cNvSpPr/>
            <p:nvPr/>
          </p:nvSpPr>
          <p:spPr>
            <a:xfrm flipV="1">
              <a:off x="5453470" y="4492110"/>
              <a:ext cx="0" cy="479527"/>
            </a:xfrm>
            <a:prstGeom prst="line">
              <a:avLst/>
            </a:prstGeom>
            <a:ln w="50800" cap="flat">
              <a:solidFill>
                <a:srgbClr val="000000"/>
              </a:solidFill>
              <a:prstDash val="solid"/>
              <a:headEnd type="none" w="sm" len="sm"/>
              <a:tailEnd type="none" w="sm" len="sm"/>
            </a:ln>
          </p:spPr>
        </p:sp>
        <p:sp>
          <p:nvSpPr>
            <p:cNvPr id="56" name="AutoShape 17">
              <a:extLst>
                <a:ext uri="{FF2B5EF4-FFF2-40B4-BE49-F238E27FC236}">
                  <a16:creationId xmlns:a16="http://schemas.microsoft.com/office/drawing/2014/main" id="{D43774F2-2379-45A2-B870-7A68911061A3}"/>
                </a:ext>
              </a:extLst>
            </p:cNvPr>
            <p:cNvSpPr/>
            <p:nvPr/>
          </p:nvSpPr>
          <p:spPr>
            <a:xfrm flipV="1">
              <a:off x="4592075" y="4989068"/>
              <a:ext cx="1722790" cy="0"/>
            </a:xfrm>
            <a:prstGeom prst="line">
              <a:avLst/>
            </a:prstGeom>
            <a:ln w="38100" cap="flat">
              <a:solidFill>
                <a:srgbClr val="000000"/>
              </a:solidFill>
              <a:prstDash val="solid"/>
              <a:headEnd type="none" w="sm" len="sm"/>
              <a:tailEnd type="none" w="sm" len="sm"/>
            </a:ln>
          </p:spPr>
        </p:sp>
        <p:sp>
          <p:nvSpPr>
            <p:cNvPr id="57" name="AutoShape 18">
              <a:extLst>
                <a:ext uri="{FF2B5EF4-FFF2-40B4-BE49-F238E27FC236}">
                  <a16:creationId xmlns:a16="http://schemas.microsoft.com/office/drawing/2014/main" id="{7AA5EB3D-84A5-45DF-ABC2-9551C58D1F01}"/>
                </a:ext>
              </a:extLst>
            </p:cNvPr>
            <p:cNvSpPr/>
            <p:nvPr/>
          </p:nvSpPr>
          <p:spPr>
            <a:xfrm flipV="1">
              <a:off x="4592075" y="4989068"/>
              <a:ext cx="2094" cy="651648"/>
            </a:xfrm>
            <a:prstGeom prst="line">
              <a:avLst/>
            </a:prstGeom>
            <a:ln w="38100" cap="flat">
              <a:solidFill>
                <a:srgbClr val="000000"/>
              </a:solidFill>
              <a:prstDash val="solid"/>
              <a:headEnd type="none" w="sm" len="sm"/>
              <a:tailEnd type="none" w="sm" len="sm"/>
            </a:ln>
          </p:spPr>
        </p:sp>
        <p:sp>
          <p:nvSpPr>
            <p:cNvPr id="58" name="AutoShape 19">
              <a:extLst>
                <a:ext uri="{FF2B5EF4-FFF2-40B4-BE49-F238E27FC236}">
                  <a16:creationId xmlns:a16="http://schemas.microsoft.com/office/drawing/2014/main" id="{43511974-6797-4FBF-9F3C-CB8CE7A76D91}"/>
                </a:ext>
              </a:extLst>
            </p:cNvPr>
            <p:cNvSpPr/>
            <p:nvPr/>
          </p:nvSpPr>
          <p:spPr>
            <a:xfrm flipV="1">
              <a:off x="6312772" y="4989129"/>
              <a:ext cx="2094" cy="651648"/>
            </a:xfrm>
            <a:prstGeom prst="line">
              <a:avLst/>
            </a:prstGeom>
            <a:ln w="38100" cap="flat">
              <a:solidFill>
                <a:srgbClr val="000000"/>
              </a:solidFill>
              <a:prstDash val="solid"/>
              <a:headEnd type="none" w="sm" len="sm"/>
              <a:tailEnd type="none" w="sm" len="sm"/>
            </a:ln>
          </p:spPr>
        </p:sp>
        <p:sp>
          <p:nvSpPr>
            <p:cNvPr id="59" name="AutoShape 20">
              <a:extLst>
                <a:ext uri="{FF2B5EF4-FFF2-40B4-BE49-F238E27FC236}">
                  <a16:creationId xmlns:a16="http://schemas.microsoft.com/office/drawing/2014/main" id="{51060822-6133-49A0-9EC4-C1E09A0A25DB}"/>
                </a:ext>
              </a:extLst>
            </p:cNvPr>
            <p:cNvSpPr/>
            <p:nvPr/>
          </p:nvSpPr>
          <p:spPr>
            <a:xfrm>
              <a:off x="1005542" y="25400"/>
              <a:ext cx="4447928" cy="0"/>
            </a:xfrm>
            <a:prstGeom prst="line">
              <a:avLst/>
            </a:prstGeom>
            <a:ln w="50800" cap="flat">
              <a:solidFill>
                <a:srgbClr val="000000"/>
              </a:solidFill>
              <a:prstDash val="solid"/>
              <a:headEnd type="none" w="sm" len="sm"/>
              <a:tailEnd type="none" w="sm" len="sm"/>
            </a:ln>
          </p:spPr>
        </p:sp>
        <p:sp>
          <p:nvSpPr>
            <p:cNvPr id="60" name="TextBox 21">
              <a:extLst>
                <a:ext uri="{FF2B5EF4-FFF2-40B4-BE49-F238E27FC236}">
                  <a16:creationId xmlns:a16="http://schemas.microsoft.com/office/drawing/2014/main" id="{44321575-346D-47A1-A91F-3D50F28283BB}"/>
                </a:ext>
              </a:extLst>
            </p:cNvPr>
            <p:cNvSpPr txBox="1"/>
            <p:nvPr/>
          </p:nvSpPr>
          <p:spPr>
            <a:xfrm>
              <a:off x="4615858"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61" name="TextBox 22">
              <a:extLst>
                <a:ext uri="{FF2B5EF4-FFF2-40B4-BE49-F238E27FC236}">
                  <a16:creationId xmlns:a16="http://schemas.microsoft.com/office/drawing/2014/main" id="{1C7E8D51-E5F8-44EA-9CA1-284B80BD2514}"/>
                </a:ext>
              </a:extLst>
            </p:cNvPr>
            <p:cNvSpPr txBox="1"/>
            <p:nvPr/>
          </p:nvSpPr>
          <p:spPr>
            <a:xfrm>
              <a:off x="3586228"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brother</a:t>
              </a:r>
            </a:p>
          </p:txBody>
        </p:sp>
        <p:sp>
          <p:nvSpPr>
            <p:cNvPr id="62" name="TextBox 23">
              <a:extLst>
                <a:ext uri="{FF2B5EF4-FFF2-40B4-BE49-F238E27FC236}">
                  <a16:creationId xmlns:a16="http://schemas.microsoft.com/office/drawing/2014/main" id="{529327E8-18E6-4133-B4B3-5DB59CB6E40C}"/>
                </a:ext>
              </a:extLst>
            </p:cNvPr>
            <p:cNvSpPr txBox="1"/>
            <p:nvPr/>
          </p:nvSpPr>
          <p:spPr>
            <a:xfrm>
              <a:off x="110967" y="3835989"/>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funcle</a:t>
              </a:r>
            </a:p>
          </p:txBody>
        </p:sp>
        <p:sp>
          <p:nvSpPr>
            <p:cNvPr id="63" name="TextBox 24">
              <a:extLst>
                <a:ext uri="{FF2B5EF4-FFF2-40B4-BE49-F238E27FC236}">
                  <a16:creationId xmlns:a16="http://schemas.microsoft.com/office/drawing/2014/main" id="{F0EA85EA-0F2B-46C5-A194-F6F7C52B0B68}"/>
                </a:ext>
              </a:extLst>
            </p:cNvPr>
            <p:cNvSpPr txBox="1"/>
            <p:nvPr/>
          </p:nvSpPr>
          <p:spPr>
            <a:xfrm>
              <a:off x="114049"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cousin</a:t>
              </a:r>
            </a:p>
          </p:txBody>
        </p:sp>
        <p:sp>
          <p:nvSpPr>
            <p:cNvPr id="64" name="TextBox 25">
              <a:extLst>
                <a:ext uri="{FF2B5EF4-FFF2-40B4-BE49-F238E27FC236}">
                  <a16:creationId xmlns:a16="http://schemas.microsoft.com/office/drawing/2014/main" id="{47649830-65AA-471E-8C64-E38C679C2759}"/>
                </a:ext>
              </a:extLst>
            </p:cNvPr>
            <p:cNvSpPr txBox="1"/>
            <p:nvPr/>
          </p:nvSpPr>
          <p:spPr>
            <a:xfrm>
              <a:off x="5596001" y="7469251"/>
              <a:ext cx="1732188" cy="523742"/>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you</a:t>
              </a:r>
            </a:p>
          </p:txBody>
        </p:sp>
      </p:grpSp>
      <p:grpSp>
        <p:nvGrpSpPr>
          <p:cNvPr id="68" name="Group 2">
            <a:extLst>
              <a:ext uri="{FF2B5EF4-FFF2-40B4-BE49-F238E27FC236}">
                <a16:creationId xmlns:a16="http://schemas.microsoft.com/office/drawing/2014/main" id="{3D9A7070-513A-4CC6-8DAC-AD4ED8E3D5A9}"/>
              </a:ext>
            </a:extLst>
          </p:cNvPr>
          <p:cNvGrpSpPr/>
          <p:nvPr/>
        </p:nvGrpSpPr>
        <p:grpSpPr>
          <a:xfrm>
            <a:off x="0" y="9778174"/>
            <a:ext cx="18288000" cy="419258"/>
            <a:chOff x="0" y="0"/>
            <a:chExt cx="24384000" cy="559011"/>
          </a:xfrm>
        </p:grpSpPr>
        <p:grpSp>
          <p:nvGrpSpPr>
            <p:cNvPr id="70" name="Group 3">
              <a:extLst>
                <a:ext uri="{FF2B5EF4-FFF2-40B4-BE49-F238E27FC236}">
                  <a16:creationId xmlns:a16="http://schemas.microsoft.com/office/drawing/2014/main" id="{E22CB58F-F158-418C-AA28-95767C69DCAD}"/>
                </a:ext>
              </a:extLst>
            </p:cNvPr>
            <p:cNvGrpSpPr/>
            <p:nvPr/>
          </p:nvGrpSpPr>
          <p:grpSpPr>
            <a:xfrm>
              <a:off x="0" y="0"/>
              <a:ext cx="24384000" cy="559011"/>
              <a:chOff x="0" y="0"/>
              <a:chExt cx="4816593" cy="110422"/>
            </a:xfrm>
          </p:grpSpPr>
          <p:sp>
            <p:nvSpPr>
              <p:cNvPr id="72" name="Freeform 4">
                <a:extLst>
                  <a:ext uri="{FF2B5EF4-FFF2-40B4-BE49-F238E27FC236}">
                    <a16:creationId xmlns:a16="http://schemas.microsoft.com/office/drawing/2014/main" id="{51741082-91B4-4A06-A1F9-4746DB96466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73" name="TextBox 5">
                <a:extLst>
                  <a:ext uri="{FF2B5EF4-FFF2-40B4-BE49-F238E27FC236}">
                    <a16:creationId xmlns:a16="http://schemas.microsoft.com/office/drawing/2014/main" id="{A2266FE7-BB06-4763-9F57-9FB9CF02417C}"/>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71" name="TextBox 6">
              <a:extLst>
                <a:ext uri="{FF2B5EF4-FFF2-40B4-BE49-F238E27FC236}">
                  <a16:creationId xmlns:a16="http://schemas.microsoft.com/office/drawing/2014/main" id="{C2B48850-CADD-4532-A8D5-AAB4DBC573ED}"/>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4" name="Rectangle 3">
            <a:extLst>
              <a:ext uri="{FF2B5EF4-FFF2-40B4-BE49-F238E27FC236}">
                <a16:creationId xmlns:a16="http://schemas.microsoft.com/office/drawing/2014/main" id="{37037746-ED86-4396-B383-FEA4D1220AEE}"/>
              </a:ext>
            </a:extLst>
          </p:cNvPr>
          <p:cNvSpPr/>
          <p:nvPr/>
        </p:nvSpPr>
        <p:spPr>
          <a:xfrm>
            <a:off x="676923" y="590943"/>
            <a:ext cx="5536590" cy="7010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A65ABF4B-93C7-4438-A069-14D09C8C31EC}"/>
              </a:ext>
            </a:extLst>
          </p:cNvPr>
          <p:cNvSpPr/>
          <p:nvPr/>
        </p:nvSpPr>
        <p:spPr>
          <a:xfrm>
            <a:off x="6579210" y="590943"/>
            <a:ext cx="5536590" cy="7010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87F93E74-4728-42BD-ABC1-419390AB7734}"/>
              </a:ext>
            </a:extLst>
          </p:cNvPr>
          <p:cNvSpPr/>
          <p:nvPr/>
        </p:nvSpPr>
        <p:spPr>
          <a:xfrm>
            <a:off x="12466357" y="590943"/>
            <a:ext cx="5536590" cy="701039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5" name="Graphic 74" descr="Checkmark with solid fill">
            <a:extLst>
              <a:ext uri="{FF2B5EF4-FFF2-40B4-BE49-F238E27FC236}">
                <a16:creationId xmlns:a16="http://schemas.microsoft.com/office/drawing/2014/main" id="{B37372C3-B2BF-48CE-A10E-7070EF219C8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055615" y="1897209"/>
            <a:ext cx="4991701" cy="4991701"/>
          </a:xfrm>
          <a:prstGeom prst="rect">
            <a:avLst/>
          </a:prstGeom>
        </p:spPr>
      </p:pic>
      <p:pic>
        <p:nvPicPr>
          <p:cNvPr id="76" name="Graphic 75" descr="Close with solid fill">
            <a:extLst>
              <a:ext uri="{FF2B5EF4-FFF2-40B4-BE49-F238E27FC236}">
                <a16:creationId xmlns:a16="http://schemas.microsoft.com/office/drawing/2014/main" id="{D73E8169-0162-4F65-9B38-A7D6862F124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352874" y="1545534"/>
            <a:ext cx="5101213" cy="5101213"/>
          </a:xfrm>
          <a:prstGeom prst="rect">
            <a:avLst/>
          </a:prstGeom>
        </p:spPr>
      </p:pic>
      <p:sp>
        <p:nvSpPr>
          <p:cNvPr id="77" name="TextBox 44">
            <a:extLst>
              <a:ext uri="{FF2B5EF4-FFF2-40B4-BE49-F238E27FC236}">
                <a16:creationId xmlns:a16="http://schemas.microsoft.com/office/drawing/2014/main" id="{BCB7B206-2D2D-41F7-BA96-6514E471BF30}"/>
              </a:ext>
            </a:extLst>
          </p:cNvPr>
          <p:cNvSpPr txBox="1"/>
          <p:nvPr/>
        </p:nvSpPr>
        <p:spPr>
          <a:xfrm>
            <a:off x="3103470" y="8067205"/>
            <a:ext cx="12081061" cy="1191095"/>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So kinship systems with predictive structure should be common cross-linguistically.</a:t>
            </a:r>
          </a:p>
        </p:txBody>
      </p:sp>
    </p:spTree>
    <p:extLst>
      <p:ext uri="{BB962C8B-B14F-4D97-AF65-F5344CB8AC3E}">
        <p14:creationId xmlns:p14="http://schemas.microsoft.com/office/powerpoint/2010/main" val="2399005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2829412" y="4190364"/>
            <a:ext cx="12629176" cy="1811023"/>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Libre Baskerville"/>
              </a:rPr>
              <a:t>Is predictive structure a universal feature of kinship?</a:t>
            </a:r>
          </a:p>
        </p:txBody>
      </p:sp>
      <p:grpSp>
        <p:nvGrpSpPr>
          <p:cNvPr id="8" name="Group 2">
            <a:extLst>
              <a:ext uri="{FF2B5EF4-FFF2-40B4-BE49-F238E27FC236}">
                <a16:creationId xmlns:a16="http://schemas.microsoft.com/office/drawing/2014/main" id="{994DE36A-53CD-4E73-B8ED-DF94E72CF099}"/>
              </a:ext>
            </a:extLst>
          </p:cNvPr>
          <p:cNvGrpSpPr/>
          <p:nvPr/>
        </p:nvGrpSpPr>
        <p:grpSpPr>
          <a:xfrm>
            <a:off x="0" y="9778174"/>
            <a:ext cx="18288000" cy="419258"/>
            <a:chOff x="0" y="0"/>
            <a:chExt cx="24384000" cy="559011"/>
          </a:xfrm>
        </p:grpSpPr>
        <p:grpSp>
          <p:nvGrpSpPr>
            <p:cNvPr id="9" name="Group 3">
              <a:extLst>
                <a:ext uri="{FF2B5EF4-FFF2-40B4-BE49-F238E27FC236}">
                  <a16:creationId xmlns:a16="http://schemas.microsoft.com/office/drawing/2014/main" id="{54EB76E5-D6A3-4D44-AF3C-25320C06CC2D}"/>
                </a:ext>
              </a:extLst>
            </p:cNvPr>
            <p:cNvGrpSpPr/>
            <p:nvPr/>
          </p:nvGrpSpPr>
          <p:grpSpPr>
            <a:xfrm>
              <a:off x="0" y="0"/>
              <a:ext cx="24384000" cy="559011"/>
              <a:chOff x="0" y="0"/>
              <a:chExt cx="4816593" cy="110422"/>
            </a:xfrm>
          </p:grpSpPr>
          <p:sp>
            <p:nvSpPr>
              <p:cNvPr id="11" name="Freeform 4">
                <a:extLst>
                  <a:ext uri="{FF2B5EF4-FFF2-40B4-BE49-F238E27FC236}">
                    <a16:creationId xmlns:a16="http://schemas.microsoft.com/office/drawing/2014/main" id="{6240B456-BAAD-448E-8D16-305D795168AF}"/>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2" name="TextBox 5">
                <a:extLst>
                  <a:ext uri="{FF2B5EF4-FFF2-40B4-BE49-F238E27FC236}">
                    <a16:creationId xmlns:a16="http://schemas.microsoft.com/office/drawing/2014/main" id="{33D6C512-94E6-4FB5-B98A-9FDBEDFD7B52}"/>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0" name="TextBox 6">
              <a:extLst>
                <a:ext uri="{FF2B5EF4-FFF2-40B4-BE49-F238E27FC236}">
                  <a16:creationId xmlns:a16="http://schemas.microsoft.com/office/drawing/2014/main" id="{71CF51BD-99B1-4F29-AC24-873E46C62423}"/>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10"/>
          <p:cNvSpPr txBox="1"/>
          <p:nvPr/>
        </p:nvSpPr>
        <p:spPr>
          <a:xfrm>
            <a:off x="1350498" y="6604234"/>
            <a:ext cx="6303653" cy="1780540"/>
          </a:xfrm>
          <a:prstGeom prst="rect">
            <a:avLst/>
          </a:prstGeom>
        </p:spPr>
        <p:txBody>
          <a:bodyPr lIns="0" tIns="0" rIns="0" bIns="0" rtlCol="0" anchor="t">
            <a:spAutoFit/>
          </a:bodyPr>
          <a:lstStyle/>
          <a:p>
            <a:pPr algn="ctr">
              <a:lnSpc>
                <a:spcPts val="4759"/>
              </a:lnSpc>
            </a:pPr>
            <a:r>
              <a:rPr lang="en-US" sz="3399">
                <a:solidFill>
                  <a:srgbClr val="000000"/>
                </a:solidFill>
                <a:latin typeface="Libre Baskerville"/>
              </a:rPr>
              <a:t>are there cross-linguistic patterns in how kin are categorised together?</a:t>
            </a:r>
          </a:p>
        </p:txBody>
      </p:sp>
      <p:sp>
        <p:nvSpPr>
          <p:cNvPr id="11" name="TextBox 11"/>
          <p:cNvSpPr txBox="1"/>
          <p:nvPr/>
        </p:nvSpPr>
        <p:spPr>
          <a:xfrm>
            <a:off x="7392194" y="506272"/>
            <a:ext cx="3580606"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Libre Baskerville Bold"/>
              </a:rPr>
              <a:t>Questions</a:t>
            </a:r>
          </a:p>
        </p:txBody>
      </p:sp>
      <p:sp>
        <p:nvSpPr>
          <p:cNvPr id="12" name="Freeform 12"/>
          <p:cNvSpPr/>
          <p:nvPr/>
        </p:nvSpPr>
        <p:spPr>
          <a:xfrm>
            <a:off x="1028700" y="2106560"/>
            <a:ext cx="6947248" cy="4114800"/>
          </a:xfrm>
          <a:custGeom>
            <a:avLst/>
            <a:gdLst/>
            <a:ahLst/>
            <a:cxnLst/>
            <a:rect l="l" t="t" r="r" b="b"/>
            <a:pathLst>
              <a:path w="6947248" h="4114800">
                <a:moveTo>
                  <a:pt x="0" y="0"/>
                </a:moveTo>
                <a:lnTo>
                  <a:pt x="6947248" y="0"/>
                </a:lnTo>
                <a:lnTo>
                  <a:pt x="694724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2">
            <a:extLst>
              <a:ext uri="{FF2B5EF4-FFF2-40B4-BE49-F238E27FC236}">
                <a16:creationId xmlns:a16="http://schemas.microsoft.com/office/drawing/2014/main" id="{2986148B-95D0-4579-A1E6-61A0D7CD88B1}"/>
              </a:ext>
            </a:extLst>
          </p:cNvPr>
          <p:cNvGrpSpPr/>
          <p:nvPr/>
        </p:nvGrpSpPr>
        <p:grpSpPr>
          <a:xfrm>
            <a:off x="0" y="9778174"/>
            <a:ext cx="18288000" cy="419258"/>
            <a:chOff x="0" y="0"/>
            <a:chExt cx="24384000" cy="559011"/>
          </a:xfrm>
        </p:grpSpPr>
        <p:grpSp>
          <p:nvGrpSpPr>
            <p:cNvPr id="14" name="Group 3">
              <a:extLst>
                <a:ext uri="{FF2B5EF4-FFF2-40B4-BE49-F238E27FC236}">
                  <a16:creationId xmlns:a16="http://schemas.microsoft.com/office/drawing/2014/main" id="{C025BFA9-1E81-485B-9B1C-CBBCCC96E29C}"/>
                </a:ext>
              </a:extLst>
            </p:cNvPr>
            <p:cNvGrpSpPr/>
            <p:nvPr/>
          </p:nvGrpSpPr>
          <p:grpSpPr>
            <a:xfrm>
              <a:off x="0" y="0"/>
              <a:ext cx="24384000" cy="559011"/>
              <a:chOff x="0" y="0"/>
              <a:chExt cx="4816593" cy="110422"/>
            </a:xfrm>
          </p:grpSpPr>
          <p:sp>
            <p:nvSpPr>
              <p:cNvPr id="16" name="Freeform 4">
                <a:extLst>
                  <a:ext uri="{FF2B5EF4-FFF2-40B4-BE49-F238E27FC236}">
                    <a16:creationId xmlns:a16="http://schemas.microsoft.com/office/drawing/2014/main" id="{D4A90FD2-A5C2-492C-84D8-25FDFDEA6E24}"/>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7" name="TextBox 5">
                <a:extLst>
                  <a:ext uri="{FF2B5EF4-FFF2-40B4-BE49-F238E27FC236}">
                    <a16:creationId xmlns:a16="http://schemas.microsoft.com/office/drawing/2014/main" id="{3CC21E05-382C-425C-86EB-834A3121D69F}"/>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5" name="TextBox 6">
              <a:extLst>
                <a:ext uri="{FF2B5EF4-FFF2-40B4-BE49-F238E27FC236}">
                  <a16:creationId xmlns:a16="http://schemas.microsoft.com/office/drawing/2014/main" id="{1149D785-68FE-4405-9BAA-D092276CE072}"/>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83555" y="1028700"/>
            <a:ext cx="2256751" cy="4442237"/>
          </a:xfrm>
          <a:custGeom>
            <a:avLst/>
            <a:gdLst/>
            <a:ahLst/>
            <a:cxnLst/>
            <a:rect l="l" t="t" r="r" b="b"/>
            <a:pathLst>
              <a:path w="2256751" h="4442237">
                <a:moveTo>
                  <a:pt x="0" y="0"/>
                </a:moveTo>
                <a:lnTo>
                  <a:pt x="2256751" y="0"/>
                </a:lnTo>
                <a:lnTo>
                  <a:pt x="2256751" y="4442237"/>
                </a:lnTo>
                <a:lnTo>
                  <a:pt x="0" y="4442237"/>
                </a:lnTo>
                <a:lnTo>
                  <a:pt x="0" y="0"/>
                </a:lnTo>
                <a:close/>
              </a:path>
            </a:pathLst>
          </a:custGeom>
          <a:blipFill>
            <a:blip r:embed="rId3"/>
            <a:stretch>
              <a:fillRect/>
            </a:stretch>
          </a:blipFill>
        </p:spPr>
      </p:sp>
      <p:sp>
        <p:nvSpPr>
          <p:cNvPr id="8" name="Freeform 8"/>
          <p:cNvSpPr/>
          <p:nvPr/>
        </p:nvSpPr>
        <p:spPr>
          <a:xfrm>
            <a:off x="10755949" y="1752061"/>
            <a:ext cx="5440240" cy="4114800"/>
          </a:xfrm>
          <a:custGeom>
            <a:avLst/>
            <a:gdLst/>
            <a:ahLst/>
            <a:cxnLst/>
            <a:rect l="l" t="t" r="r" b="b"/>
            <a:pathLst>
              <a:path w="5440240" h="4114800">
                <a:moveTo>
                  <a:pt x="0" y="0"/>
                </a:moveTo>
                <a:lnTo>
                  <a:pt x="5440241" y="0"/>
                </a:lnTo>
                <a:lnTo>
                  <a:pt x="544024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79861" y="6096427"/>
            <a:ext cx="8664139" cy="2961007"/>
          </a:xfrm>
          <a:prstGeom prst="rect">
            <a:avLst/>
          </a:prstGeom>
        </p:spPr>
        <p:txBody>
          <a:bodyPr lIns="0" tIns="0" rIns="0" bIns="0" rtlCol="0" anchor="t">
            <a:spAutoFit/>
          </a:bodyPr>
          <a:lstStyle/>
          <a:p>
            <a:pPr algn="ctr">
              <a:lnSpc>
                <a:spcPts val="7279"/>
              </a:lnSpc>
            </a:pPr>
            <a:r>
              <a:rPr lang="en-US" sz="5199">
                <a:solidFill>
                  <a:srgbClr val="000000"/>
                </a:solidFill>
                <a:latin typeface="Libre Baskerville"/>
              </a:rPr>
              <a:t>Data from KinBank :</a:t>
            </a:r>
          </a:p>
          <a:p>
            <a:pPr algn="ctr">
              <a:lnSpc>
                <a:spcPts val="5459"/>
              </a:lnSpc>
            </a:pPr>
            <a:r>
              <a:rPr lang="en-US" sz="3899">
                <a:solidFill>
                  <a:srgbClr val="000000"/>
                </a:solidFill>
                <a:latin typeface="Libre Baskerville"/>
              </a:rPr>
              <a:t>kinship terms for 544 languages</a:t>
            </a:r>
          </a:p>
          <a:p>
            <a:pPr marL="0" lvl="0" indent="0" algn="ctr">
              <a:lnSpc>
                <a:spcPts val="5459"/>
              </a:lnSpc>
              <a:spcBef>
                <a:spcPct val="0"/>
              </a:spcBef>
            </a:pPr>
            <a:r>
              <a:rPr lang="en-US" sz="3899">
                <a:solidFill>
                  <a:srgbClr val="000000"/>
                </a:solidFill>
                <a:latin typeface="Libre Baskerville"/>
              </a:rPr>
              <a:t>including parents, nuncles, siblings and cousins</a:t>
            </a:r>
          </a:p>
        </p:txBody>
      </p:sp>
      <p:sp>
        <p:nvSpPr>
          <p:cNvPr id="10" name="TextBox 10"/>
          <p:cNvSpPr txBox="1"/>
          <p:nvPr/>
        </p:nvSpPr>
        <p:spPr>
          <a:xfrm>
            <a:off x="9144000" y="6096427"/>
            <a:ext cx="8664139" cy="2275207"/>
          </a:xfrm>
          <a:prstGeom prst="rect">
            <a:avLst/>
          </a:prstGeom>
        </p:spPr>
        <p:txBody>
          <a:bodyPr lIns="0" tIns="0" rIns="0" bIns="0" rtlCol="0" anchor="t">
            <a:spAutoFit/>
          </a:bodyPr>
          <a:lstStyle/>
          <a:p>
            <a:pPr algn="ctr">
              <a:lnSpc>
                <a:spcPts val="7279"/>
              </a:lnSpc>
            </a:pPr>
            <a:r>
              <a:rPr lang="en-US" sz="5199">
                <a:solidFill>
                  <a:srgbClr val="000000"/>
                </a:solidFill>
                <a:latin typeface="Libre Baskerville"/>
              </a:rPr>
              <a:t>Simulated kinship data:</a:t>
            </a:r>
          </a:p>
          <a:p>
            <a:pPr algn="ctr">
              <a:lnSpc>
                <a:spcPts val="5459"/>
              </a:lnSpc>
            </a:pPr>
            <a:r>
              <a:rPr lang="en-US" sz="3899">
                <a:solidFill>
                  <a:srgbClr val="000000"/>
                </a:solidFill>
                <a:latin typeface="Libre Baskerville"/>
              </a:rPr>
              <a:t>random permutations of </a:t>
            </a:r>
          </a:p>
          <a:p>
            <a:pPr marL="0" lvl="0" indent="0" algn="ctr">
              <a:lnSpc>
                <a:spcPts val="5459"/>
              </a:lnSpc>
              <a:spcBef>
                <a:spcPct val="0"/>
              </a:spcBef>
            </a:pPr>
            <a:r>
              <a:rPr lang="en-US" sz="3899">
                <a:solidFill>
                  <a:srgbClr val="000000"/>
                </a:solidFill>
                <a:latin typeface="Libre Baskerville"/>
              </a:rPr>
              <a:t>existing kinship systems</a:t>
            </a:r>
          </a:p>
        </p:txBody>
      </p:sp>
      <p:sp>
        <p:nvSpPr>
          <p:cNvPr id="11" name="TextBox 11"/>
          <p:cNvSpPr txBox="1"/>
          <p:nvPr/>
        </p:nvSpPr>
        <p:spPr>
          <a:xfrm>
            <a:off x="8314380" y="3318287"/>
            <a:ext cx="1659240" cy="887098"/>
          </a:xfrm>
          <a:prstGeom prst="rect">
            <a:avLst/>
          </a:prstGeom>
        </p:spPr>
        <p:txBody>
          <a:bodyPr lIns="0" tIns="0" rIns="0" bIns="0" rtlCol="0" anchor="t">
            <a:spAutoFit/>
          </a:bodyPr>
          <a:lstStyle/>
          <a:p>
            <a:pPr marL="0" lvl="0" indent="0" algn="ctr">
              <a:lnSpc>
                <a:spcPts val="7279"/>
              </a:lnSpc>
              <a:spcBef>
                <a:spcPct val="0"/>
              </a:spcBef>
            </a:pPr>
            <a:r>
              <a:rPr lang="en-US" sz="5199">
                <a:solidFill>
                  <a:srgbClr val="000000"/>
                </a:solidFill>
                <a:latin typeface="Libre Baskerville"/>
              </a:rPr>
              <a:t>vs.</a:t>
            </a:r>
          </a:p>
        </p:txBody>
      </p:sp>
      <p:sp>
        <p:nvSpPr>
          <p:cNvPr id="12" name="TextBox 12"/>
          <p:cNvSpPr txBox="1"/>
          <p:nvPr/>
        </p:nvSpPr>
        <p:spPr>
          <a:xfrm>
            <a:off x="7869875" y="6163102"/>
            <a:ext cx="131127" cy="330200"/>
          </a:xfrm>
          <a:prstGeom prst="rect">
            <a:avLst/>
          </a:prstGeom>
        </p:spPr>
        <p:txBody>
          <a:bodyPr lIns="0" tIns="0" rIns="0" bIns="0" rtlCol="0" anchor="t">
            <a:spAutoFit/>
          </a:bodyPr>
          <a:lstStyle/>
          <a:p>
            <a:pPr algn="ctr">
              <a:lnSpc>
                <a:spcPts val="2799"/>
              </a:lnSpc>
              <a:spcBef>
                <a:spcPct val="0"/>
              </a:spcBef>
            </a:pPr>
            <a:r>
              <a:rPr lang="en-US" sz="1999">
                <a:solidFill>
                  <a:srgbClr val="000000"/>
                </a:solidFill>
                <a:latin typeface="Libre Baskerville"/>
              </a:rPr>
              <a:t>*</a:t>
            </a:r>
          </a:p>
        </p:txBody>
      </p:sp>
      <p:sp>
        <p:nvSpPr>
          <p:cNvPr id="13" name="TextBox 13"/>
          <p:cNvSpPr txBox="1"/>
          <p:nvPr/>
        </p:nvSpPr>
        <p:spPr>
          <a:xfrm>
            <a:off x="-2408564" y="9352709"/>
            <a:ext cx="14764838" cy="261747"/>
          </a:xfrm>
          <a:prstGeom prst="rect">
            <a:avLst/>
          </a:prstGeom>
        </p:spPr>
        <p:txBody>
          <a:bodyPr lIns="0" tIns="0" rIns="0" bIns="0" rtlCol="0" anchor="t">
            <a:spAutoFit/>
          </a:bodyPr>
          <a:lstStyle/>
          <a:p>
            <a:pPr algn="ctr">
              <a:lnSpc>
                <a:spcPts val="2164"/>
              </a:lnSpc>
              <a:spcBef>
                <a:spcPct val="0"/>
              </a:spcBef>
            </a:pPr>
            <a:r>
              <a:rPr lang="en-US" sz="1546">
                <a:solidFill>
                  <a:srgbClr val="000000"/>
                </a:solidFill>
                <a:latin typeface="Libre Baskerville"/>
              </a:rPr>
              <a:t>*Passmore, S. et al. (2023). Kinbank: A global database of kinship terminology. PLOS ONE, 18(5)</a:t>
            </a:r>
          </a:p>
        </p:txBody>
      </p:sp>
      <p:grpSp>
        <p:nvGrpSpPr>
          <p:cNvPr id="14" name="Group 2">
            <a:extLst>
              <a:ext uri="{FF2B5EF4-FFF2-40B4-BE49-F238E27FC236}">
                <a16:creationId xmlns:a16="http://schemas.microsoft.com/office/drawing/2014/main" id="{331E180A-A2D7-4483-BB18-FDCAF19F5FED}"/>
              </a:ext>
            </a:extLst>
          </p:cNvPr>
          <p:cNvGrpSpPr/>
          <p:nvPr/>
        </p:nvGrpSpPr>
        <p:grpSpPr>
          <a:xfrm>
            <a:off x="0" y="9778174"/>
            <a:ext cx="18288000" cy="419258"/>
            <a:chOff x="0" y="0"/>
            <a:chExt cx="24384000" cy="559011"/>
          </a:xfrm>
        </p:grpSpPr>
        <p:grpSp>
          <p:nvGrpSpPr>
            <p:cNvPr id="15" name="Group 3">
              <a:extLst>
                <a:ext uri="{FF2B5EF4-FFF2-40B4-BE49-F238E27FC236}">
                  <a16:creationId xmlns:a16="http://schemas.microsoft.com/office/drawing/2014/main" id="{A35629AD-03CB-4611-B1B2-5C75337FC6C0}"/>
                </a:ext>
              </a:extLst>
            </p:cNvPr>
            <p:cNvGrpSpPr/>
            <p:nvPr/>
          </p:nvGrpSpPr>
          <p:grpSpPr>
            <a:xfrm>
              <a:off x="0" y="0"/>
              <a:ext cx="24384000" cy="559011"/>
              <a:chOff x="0" y="0"/>
              <a:chExt cx="4816593" cy="110422"/>
            </a:xfrm>
          </p:grpSpPr>
          <p:sp>
            <p:nvSpPr>
              <p:cNvPr id="17" name="Freeform 4">
                <a:extLst>
                  <a:ext uri="{FF2B5EF4-FFF2-40B4-BE49-F238E27FC236}">
                    <a16:creationId xmlns:a16="http://schemas.microsoft.com/office/drawing/2014/main" id="{F7DCC78F-45FB-49C5-86FD-BB38B1968456}"/>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8" name="TextBox 5">
                <a:extLst>
                  <a:ext uri="{FF2B5EF4-FFF2-40B4-BE49-F238E27FC236}">
                    <a16:creationId xmlns:a16="http://schemas.microsoft.com/office/drawing/2014/main" id="{5F90E38D-C7E8-447D-A5A2-B5EF747312F3}"/>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6" name="TextBox 6">
              <a:extLst>
                <a:ext uri="{FF2B5EF4-FFF2-40B4-BE49-F238E27FC236}">
                  <a16:creationId xmlns:a16="http://schemas.microsoft.com/office/drawing/2014/main" id="{68EF60CA-BCD7-410E-8E01-02E6DB74288B}"/>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79426" y="4603544"/>
            <a:ext cx="14729143" cy="539956"/>
          </a:xfrm>
          <a:prstGeom prst="rect">
            <a:avLst/>
          </a:prstGeom>
        </p:spPr>
        <p:txBody>
          <a:bodyPr lIns="0" tIns="0" rIns="0" bIns="0" rtlCol="0" anchor="t">
            <a:spAutoFit/>
          </a:bodyPr>
          <a:lstStyle/>
          <a:p>
            <a:pPr algn="ctr">
              <a:lnSpc>
                <a:spcPts val="4479"/>
              </a:lnSpc>
              <a:spcBef>
                <a:spcPct val="0"/>
              </a:spcBef>
            </a:pPr>
            <a:r>
              <a:rPr lang="en-US" sz="3199" b="1" i="1" dirty="0">
                <a:solidFill>
                  <a:srgbClr val="000000"/>
                </a:solidFill>
                <a:latin typeface="Libre Baskerville"/>
              </a:rPr>
              <a:t>Natural languages will have more predictive structure than chance.</a:t>
            </a:r>
          </a:p>
        </p:txBody>
      </p:sp>
      <p:grpSp>
        <p:nvGrpSpPr>
          <p:cNvPr id="9" name="Group 2">
            <a:extLst>
              <a:ext uri="{FF2B5EF4-FFF2-40B4-BE49-F238E27FC236}">
                <a16:creationId xmlns:a16="http://schemas.microsoft.com/office/drawing/2014/main" id="{A2700714-7127-4E03-BE22-A4889B851B8C}"/>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463E3B3B-57A9-4276-98AA-032B2C3F6987}"/>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AA34D9D0-86C9-4814-9CDF-BB24B71C74D5}"/>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8E1896A1-6B82-46FA-908A-C7F9646E1741}"/>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84A59A3A-4070-497D-8BA2-25CA6CF437D7}"/>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extLst>
      <p:ext uri="{BB962C8B-B14F-4D97-AF65-F5344CB8AC3E}">
        <p14:creationId xmlns:p14="http://schemas.microsoft.com/office/powerpoint/2010/main" val="3790840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6686A0B8-684C-47A5-AD31-44349C35E9B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3997" y="978300"/>
            <a:ext cx="8280000" cy="8280000"/>
          </a:xfrm>
          <a:prstGeom prst="rect">
            <a:avLst/>
          </a:prstGeom>
        </p:spPr>
      </p:pic>
      <p:sp>
        <p:nvSpPr>
          <p:cNvPr id="8" name="TextBox 8"/>
          <p:cNvSpPr txBox="1"/>
          <p:nvPr/>
        </p:nvSpPr>
        <p:spPr>
          <a:xfrm>
            <a:off x="1779426" y="343744"/>
            <a:ext cx="14729143" cy="539956"/>
          </a:xfrm>
          <a:prstGeom prst="rect">
            <a:avLst/>
          </a:prstGeom>
        </p:spPr>
        <p:txBody>
          <a:bodyPr lIns="0" tIns="0" rIns="0" bIns="0" rtlCol="0" anchor="t">
            <a:spAutoFit/>
          </a:bodyPr>
          <a:lstStyle/>
          <a:p>
            <a:pPr algn="ctr">
              <a:lnSpc>
                <a:spcPts val="4479"/>
              </a:lnSpc>
              <a:spcBef>
                <a:spcPct val="0"/>
              </a:spcBef>
            </a:pPr>
            <a:r>
              <a:rPr lang="en-US" sz="3199" b="1" i="1" dirty="0">
                <a:solidFill>
                  <a:srgbClr val="000000"/>
                </a:solidFill>
                <a:latin typeface="Libre Baskerville"/>
              </a:rPr>
              <a:t>Natural languages will have more predictive structure than chance.</a:t>
            </a:r>
          </a:p>
        </p:txBody>
      </p:sp>
      <p:grpSp>
        <p:nvGrpSpPr>
          <p:cNvPr id="9" name="Group 2">
            <a:extLst>
              <a:ext uri="{FF2B5EF4-FFF2-40B4-BE49-F238E27FC236}">
                <a16:creationId xmlns:a16="http://schemas.microsoft.com/office/drawing/2014/main" id="{A2700714-7127-4E03-BE22-A4889B851B8C}"/>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463E3B3B-57A9-4276-98AA-032B2C3F6987}"/>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AA34D9D0-86C9-4814-9CDF-BB24B71C74D5}"/>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8E1896A1-6B82-46FA-908A-C7F9646E1741}"/>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84A59A3A-4070-497D-8BA2-25CA6CF437D7}"/>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14" name="TextBox 8">
            <a:extLst>
              <a:ext uri="{FF2B5EF4-FFF2-40B4-BE49-F238E27FC236}">
                <a16:creationId xmlns:a16="http://schemas.microsoft.com/office/drawing/2014/main" id="{C70B7A29-EA8E-47AF-AD87-61E16D452447}"/>
              </a:ext>
            </a:extLst>
          </p:cNvPr>
          <p:cNvSpPr txBox="1"/>
          <p:nvPr/>
        </p:nvSpPr>
        <p:spPr>
          <a:xfrm>
            <a:off x="1600200" y="8798569"/>
            <a:ext cx="5029200" cy="738664"/>
          </a:xfrm>
          <a:prstGeom prst="rect">
            <a:avLst/>
          </a:prstGeom>
        </p:spPr>
        <p:txBody>
          <a:bodyPr wrap="square" lIns="0" tIns="0" rIns="0" bIns="0" rtlCol="0" anchor="t">
            <a:spAutoFit/>
          </a:bodyPr>
          <a:lstStyle/>
          <a:p>
            <a:pPr algn="ctr">
              <a:spcBef>
                <a:spcPct val="0"/>
              </a:spcBef>
            </a:pPr>
            <a:r>
              <a:rPr lang="en-US" sz="2400" dirty="0">
                <a:solidFill>
                  <a:srgbClr val="000000"/>
                </a:solidFill>
                <a:latin typeface="Libre Baskerville"/>
              </a:rPr>
              <a:t>low </a:t>
            </a:r>
          </a:p>
          <a:p>
            <a:pPr algn="ctr">
              <a:spcBef>
                <a:spcPct val="0"/>
              </a:spcBef>
            </a:pPr>
            <a:r>
              <a:rPr lang="en-US" sz="2400" dirty="0">
                <a:solidFill>
                  <a:srgbClr val="000000"/>
                </a:solidFill>
                <a:latin typeface="Libre Baskerville"/>
              </a:rPr>
              <a:t>predictive structure</a:t>
            </a:r>
          </a:p>
        </p:txBody>
      </p:sp>
      <p:sp>
        <p:nvSpPr>
          <p:cNvPr id="15" name="TextBox 8">
            <a:extLst>
              <a:ext uri="{FF2B5EF4-FFF2-40B4-BE49-F238E27FC236}">
                <a16:creationId xmlns:a16="http://schemas.microsoft.com/office/drawing/2014/main" id="{21D1AD3B-B4D0-49B4-A7D6-4A0686D0A8D7}"/>
              </a:ext>
            </a:extLst>
          </p:cNvPr>
          <p:cNvSpPr txBox="1"/>
          <p:nvPr/>
        </p:nvSpPr>
        <p:spPr>
          <a:xfrm>
            <a:off x="12443457" y="8789521"/>
            <a:ext cx="5029200" cy="738664"/>
          </a:xfrm>
          <a:prstGeom prst="rect">
            <a:avLst/>
          </a:prstGeom>
        </p:spPr>
        <p:txBody>
          <a:bodyPr wrap="square" lIns="0" tIns="0" rIns="0" bIns="0" rtlCol="0" anchor="t">
            <a:spAutoFit/>
          </a:bodyPr>
          <a:lstStyle/>
          <a:p>
            <a:pPr algn="ctr">
              <a:spcBef>
                <a:spcPct val="0"/>
              </a:spcBef>
            </a:pPr>
            <a:r>
              <a:rPr lang="en-US" sz="2400" dirty="0">
                <a:solidFill>
                  <a:srgbClr val="000000"/>
                </a:solidFill>
                <a:latin typeface="Libre Baskerville"/>
              </a:rPr>
              <a:t>high </a:t>
            </a:r>
          </a:p>
          <a:p>
            <a:pPr algn="ctr">
              <a:spcBef>
                <a:spcPct val="0"/>
              </a:spcBef>
            </a:pPr>
            <a:r>
              <a:rPr lang="en-US" sz="2400" dirty="0">
                <a:solidFill>
                  <a:srgbClr val="000000"/>
                </a:solidFill>
                <a:latin typeface="Libre Baskerville"/>
              </a:rPr>
              <a:t>predictive structure</a:t>
            </a:r>
          </a:p>
        </p:txBody>
      </p:sp>
      <p:cxnSp>
        <p:nvCxnSpPr>
          <p:cNvPr id="3" name="Straight Arrow Connector 2">
            <a:extLst>
              <a:ext uri="{FF2B5EF4-FFF2-40B4-BE49-F238E27FC236}">
                <a16:creationId xmlns:a16="http://schemas.microsoft.com/office/drawing/2014/main" id="{17E9F7D4-9232-4E3E-9B2E-A08D58B56FEA}"/>
              </a:ext>
            </a:extLst>
          </p:cNvPr>
          <p:cNvCxnSpPr>
            <a:cxnSpLocks/>
          </p:cNvCxnSpPr>
          <p:nvPr/>
        </p:nvCxnSpPr>
        <p:spPr>
          <a:xfrm>
            <a:off x="6019800" y="9258300"/>
            <a:ext cx="7048497" cy="0"/>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grpSp>
        <p:nvGrpSpPr>
          <p:cNvPr id="19" name="Group 8">
            <a:extLst>
              <a:ext uri="{FF2B5EF4-FFF2-40B4-BE49-F238E27FC236}">
                <a16:creationId xmlns:a16="http://schemas.microsoft.com/office/drawing/2014/main" id="{D2B4D318-C0E6-49C4-8A3E-C953C6C2211F}"/>
              </a:ext>
            </a:extLst>
          </p:cNvPr>
          <p:cNvGrpSpPr/>
          <p:nvPr/>
        </p:nvGrpSpPr>
        <p:grpSpPr>
          <a:xfrm>
            <a:off x="6477000" y="1371277"/>
            <a:ext cx="6591297" cy="6439223"/>
            <a:chOff x="0" y="0"/>
            <a:chExt cx="3429619" cy="1773182"/>
          </a:xfrm>
        </p:grpSpPr>
        <p:sp>
          <p:nvSpPr>
            <p:cNvPr id="20" name="Freeform 9">
              <a:extLst>
                <a:ext uri="{FF2B5EF4-FFF2-40B4-BE49-F238E27FC236}">
                  <a16:creationId xmlns:a16="http://schemas.microsoft.com/office/drawing/2014/main" id="{771FC06D-F1BE-42C8-A022-A83094A43F2E}"/>
                </a:ext>
              </a:extLst>
            </p:cNvPr>
            <p:cNvSpPr/>
            <p:nvPr/>
          </p:nvSpPr>
          <p:spPr>
            <a:xfrm>
              <a:off x="0" y="0"/>
              <a:ext cx="3429619" cy="1773181"/>
            </a:xfrm>
            <a:custGeom>
              <a:avLst/>
              <a:gdLst/>
              <a:ahLst/>
              <a:cxnLst/>
              <a:rect l="l" t="t" r="r" b="b"/>
              <a:pathLst>
                <a:path w="3429619" h="1773181">
                  <a:moveTo>
                    <a:pt x="0" y="0"/>
                  </a:moveTo>
                  <a:lnTo>
                    <a:pt x="3429619" y="0"/>
                  </a:lnTo>
                  <a:lnTo>
                    <a:pt x="3429619" y="1773181"/>
                  </a:lnTo>
                  <a:lnTo>
                    <a:pt x="0" y="1773181"/>
                  </a:lnTo>
                  <a:close/>
                </a:path>
              </a:pathLst>
            </a:custGeom>
            <a:solidFill>
              <a:srgbClr val="F2EFDE"/>
            </a:solidFill>
          </p:spPr>
        </p:sp>
        <p:sp>
          <p:nvSpPr>
            <p:cNvPr id="21" name="TextBox 10">
              <a:extLst>
                <a:ext uri="{FF2B5EF4-FFF2-40B4-BE49-F238E27FC236}">
                  <a16:creationId xmlns:a16="http://schemas.microsoft.com/office/drawing/2014/main" id="{F524F112-D8AD-418B-9628-9A05A79A37D5}"/>
                </a:ext>
              </a:extLst>
            </p:cNvPr>
            <p:cNvSpPr txBox="1"/>
            <p:nvPr/>
          </p:nvSpPr>
          <p:spPr>
            <a:xfrm>
              <a:off x="0" y="-28575"/>
              <a:ext cx="3429619" cy="1801757"/>
            </a:xfrm>
            <a:prstGeom prst="rect">
              <a:avLst/>
            </a:prstGeom>
          </p:spPr>
          <p:txBody>
            <a:bodyPr lIns="50800" tIns="50800" rIns="50800" bIns="50800" rtlCol="0" anchor="ctr"/>
            <a:lstStyle/>
            <a:p>
              <a:pPr algn="ctr">
                <a:lnSpc>
                  <a:spcPts val="2799"/>
                </a:lnSpc>
              </a:pPr>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79426" y="343744"/>
            <a:ext cx="14729143" cy="539956"/>
          </a:xfrm>
          <a:prstGeom prst="rect">
            <a:avLst/>
          </a:prstGeom>
        </p:spPr>
        <p:txBody>
          <a:bodyPr lIns="0" tIns="0" rIns="0" bIns="0" rtlCol="0" anchor="t">
            <a:spAutoFit/>
          </a:bodyPr>
          <a:lstStyle/>
          <a:p>
            <a:pPr algn="ctr">
              <a:lnSpc>
                <a:spcPts val="4479"/>
              </a:lnSpc>
              <a:spcBef>
                <a:spcPct val="0"/>
              </a:spcBef>
            </a:pPr>
            <a:r>
              <a:rPr lang="en-US" sz="3199" b="1" i="1" dirty="0">
                <a:solidFill>
                  <a:srgbClr val="000000"/>
                </a:solidFill>
                <a:latin typeface="Libre Baskerville"/>
              </a:rPr>
              <a:t>Natural languages will have more predictive structure than chance.</a:t>
            </a:r>
          </a:p>
        </p:txBody>
      </p:sp>
      <p:grpSp>
        <p:nvGrpSpPr>
          <p:cNvPr id="9" name="Group 2">
            <a:extLst>
              <a:ext uri="{FF2B5EF4-FFF2-40B4-BE49-F238E27FC236}">
                <a16:creationId xmlns:a16="http://schemas.microsoft.com/office/drawing/2014/main" id="{A2700714-7127-4E03-BE22-A4889B851B8C}"/>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463E3B3B-57A9-4276-98AA-032B2C3F6987}"/>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AA34D9D0-86C9-4814-9CDF-BB24B71C74D5}"/>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8E1896A1-6B82-46FA-908A-C7F9646E1741}"/>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84A59A3A-4070-497D-8BA2-25CA6CF437D7}"/>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14" name="TextBox 8">
            <a:extLst>
              <a:ext uri="{FF2B5EF4-FFF2-40B4-BE49-F238E27FC236}">
                <a16:creationId xmlns:a16="http://schemas.microsoft.com/office/drawing/2014/main" id="{C70B7A29-EA8E-47AF-AD87-61E16D452447}"/>
              </a:ext>
            </a:extLst>
          </p:cNvPr>
          <p:cNvSpPr txBox="1"/>
          <p:nvPr/>
        </p:nvSpPr>
        <p:spPr>
          <a:xfrm>
            <a:off x="1600200" y="8798569"/>
            <a:ext cx="5029200" cy="738664"/>
          </a:xfrm>
          <a:prstGeom prst="rect">
            <a:avLst/>
          </a:prstGeom>
        </p:spPr>
        <p:txBody>
          <a:bodyPr wrap="square" lIns="0" tIns="0" rIns="0" bIns="0" rtlCol="0" anchor="t">
            <a:spAutoFit/>
          </a:bodyPr>
          <a:lstStyle/>
          <a:p>
            <a:pPr algn="ctr">
              <a:spcBef>
                <a:spcPct val="0"/>
              </a:spcBef>
            </a:pPr>
            <a:r>
              <a:rPr lang="en-US" sz="2400" dirty="0">
                <a:solidFill>
                  <a:srgbClr val="000000"/>
                </a:solidFill>
                <a:latin typeface="Libre Baskerville"/>
              </a:rPr>
              <a:t>low </a:t>
            </a:r>
          </a:p>
          <a:p>
            <a:pPr algn="ctr">
              <a:spcBef>
                <a:spcPct val="0"/>
              </a:spcBef>
            </a:pPr>
            <a:r>
              <a:rPr lang="en-US" sz="2400" dirty="0">
                <a:solidFill>
                  <a:srgbClr val="000000"/>
                </a:solidFill>
                <a:latin typeface="Libre Baskerville"/>
              </a:rPr>
              <a:t>predictive structure</a:t>
            </a:r>
          </a:p>
        </p:txBody>
      </p:sp>
      <p:sp>
        <p:nvSpPr>
          <p:cNvPr id="15" name="TextBox 8">
            <a:extLst>
              <a:ext uri="{FF2B5EF4-FFF2-40B4-BE49-F238E27FC236}">
                <a16:creationId xmlns:a16="http://schemas.microsoft.com/office/drawing/2014/main" id="{21D1AD3B-B4D0-49B4-A7D6-4A0686D0A8D7}"/>
              </a:ext>
            </a:extLst>
          </p:cNvPr>
          <p:cNvSpPr txBox="1"/>
          <p:nvPr/>
        </p:nvSpPr>
        <p:spPr>
          <a:xfrm>
            <a:off x="12443457" y="8789521"/>
            <a:ext cx="5029200" cy="738664"/>
          </a:xfrm>
          <a:prstGeom prst="rect">
            <a:avLst/>
          </a:prstGeom>
        </p:spPr>
        <p:txBody>
          <a:bodyPr wrap="square" lIns="0" tIns="0" rIns="0" bIns="0" rtlCol="0" anchor="t">
            <a:spAutoFit/>
          </a:bodyPr>
          <a:lstStyle/>
          <a:p>
            <a:pPr algn="ctr">
              <a:spcBef>
                <a:spcPct val="0"/>
              </a:spcBef>
            </a:pPr>
            <a:r>
              <a:rPr lang="en-US" sz="2400" dirty="0">
                <a:solidFill>
                  <a:srgbClr val="000000"/>
                </a:solidFill>
                <a:latin typeface="Libre Baskerville"/>
              </a:rPr>
              <a:t>high </a:t>
            </a:r>
          </a:p>
          <a:p>
            <a:pPr algn="ctr">
              <a:spcBef>
                <a:spcPct val="0"/>
              </a:spcBef>
            </a:pPr>
            <a:r>
              <a:rPr lang="en-US" sz="2400" dirty="0">
                <a:solidFill>
                  <a:srgbClr val="000000"/>
                </a:solidFill>
                <a:latin typeface="Libre Baskerville"/>
              </a:rPr>
              <a:t>predictive structure</a:t>
            </a:r>
          </a:p>
        </p:txBody>
      </p:sp>
      <p:cxnSp>
        <p:nvCxnSpPr>
          <p:cNvPr id="3" name="Straight Arrow Connector 2">
            <a:extLst>
              <a:ext uri="{FF2B5EF4-FFF2-40B4-BE49-F238E27FC236}">
                <a16:creationId xmlns:a16="http://schemas.microsoft.com/office/drawing/2014/main" id="{17E9F7D4-9232-4E3E-9B2E-A08D58B56FEA}"/>
              </a:ext>
            </a:extLst>
          </p:cNvPr>
          <p:cNvCxnSpPr>
            <a:cxnSpLocks/>
          </p:cNvCxnSpPr>
          <p:nvPr/>
        </p:nvCxnSpPr>
        <p:spPr>
          <a:xfrm>
            <a:off x="6019800" y="9258300"/>
            <a:ext cx="7048497" cy="0"/>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grpSp>
        <p:nvGrpSpPr>
          <p:cNvPr id="19" name="Group 8">
            <a:extLst>
              <a:ext uri="{FF2B5EF4-FFF2-40B4-BE49-F238E27FC236}">
                <a16:creationId xmlns:a16="http://schemas.microsoft.com/office/drawing/2014/main" id="{D2B4D318-C0E6-49C4-8A3E-C953C6C2211F}"/>
              </a:ext>
            </a:extLst>
          </p:cNvPr>
          <p:cNvGrpSpPr/>
          <p:nvPr/>
        </p:nvGrpSpPr>
        <p:grpSpPr>
          <a:xfrm>
            <a:off x="6019800" y="1295077"/>
            <a:ext cx="7048497" cy="6820223"/>
            <a:chOff x="0" y="0"/>
            <a:chExt cx="3429619" cy="1773182"/>
          </a:xfrm>
        </p:grpSpPr>
        <p:sp>
          <p:nvSpPr>
            <p:cNvPr id="20" name="Freeform 9">
              <a:extLst>
                <a:ext uri="{FF2B5EF4-FFF2-40B4-BE49-F238E27FC236}">
                  <a16:creationId xmlns:a16="http://schemas.microsoft.com/office/drawing/2014/main" id="{771FC06D-F1BE-42C8-A022-A83094A43F2E}"/>
                </a:ext>
              </a:extLst>
            </p:cNvPr>
            <p:cNvSpPr/>
            <p:nvPr/>
          </p:nvSpPr>
          <p:spPr>
            <a:xfrm>
              <a:off x="0" y="0"/>
              <a:ext cx="3429619" cy="1773181"/>
            </a:xfrm>
            <a:custGeom>
              <a:avLst/>
              <a:gdLst/>
              <a:ahLst/>
              <a:cxnLst/>
              <a:rect l="l" t="t" r="r" b="b"/>
              <a:pathLst>
                <a:path w="3429619" h="1773181">
                  <a:moveTo>
                    <a:pt x="0" y="0"/>
                  </a:moveTo>
                  <a:lnTo>
                    <a:pt x="3429619" y="0"/>
                  </a:lnTo>
                  <a:lnTo>
                    <a:pt x="3429619" y="1773181"/>
                  </a:lnTo>
                  <a:lnTo>
                    <a:pt x="0" y="1773181"/>
                  </a:lnTo>
                  <a:close/>
                </a:path>
              </a:pathLst>
            </a:custGeom>
            <a:solidFill>
              <a:srgbClr val="F2EFDE"/>
            </a:solidFill>
          </p:spPr>
        </p:sp>
        <p:sp>
          <p:nvSpPr>
            <p:cNvPr id="21" name="TextBox 10">
              <a:extLst>
                <a:ext uri="{FF2B5EF4-FFF2-40B4-BE49-F238E27FC236}">
                  <a16:creationId xmlns:a16="http://schemas.microsoft.com/office/drawing/2014/main" id="{F524F112-D8AD-418B-9628-9A05A79A37D5}"/>
                </a:ext>
              </a:extLst>
            </p:cNvPr>
            <p:cNvSpPr txBox="1"/>
            <p:nvPr/>
          </p:nvSpPr>
          <p:spPr>
            <a:xfrm>
              <a:off x="0" y="-28575"/>
              <a:ext cx="3429619" cy="1801757"/>
            </a:xfrm>
            <a:prstGeom prst="rect">
              <a:avLst/>
            </a:prstGeom>
          </p:spPr>
          <p:txBody>
            <a:bodyPr lIns="50800" tIns="50800" rIns="50800" bIns="50800" rtlCol="0" anchor="ctr"/>
            <a:lstStyle/>
            <a:p>
              <a:pPr algn="ctr">
                <a:lnSpc>
                  <a:spcPts val="2799"/>
                </a:lnSpc>
              </a:pPr>
              <a:endParaRPr/>
            </a:p>
          </p:txBody>
        </p:sp>
      </p:grpSp>
      <p:pic>
        <p:nvPicPr>
          <p:cNvPr id="22" name="Picture 21">
            <a:extLst>
              <a:ext uri="{FF2B5EF4-FFF2-40B4-BE49-F238E27FC236}">
                <a16:creationId xmlns:a16="http://schemas.microsoft.com/office/drawing/2014/main" id="{ABAF0865-C44C-4314-A487-E6D4656893A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3997" y="952500"/>
            <a:ext cx="8280000" cy="8280000"/>
          </a:xfrm>
          <a:prstGeom prst="rect">
            <a:avLst/>
          </a:prstGeom>
        </p:spPr>
      </p:pic>
    </p:spTree>
    <p:extLst>
      <p:ext uri="{BB962C8B-B14F-4D97-AF65-F5344CB8AC3E}">
        <p14:creationId xmlns:p14="http://schemas.microsoft.com/office/powerpoint/2010/main" val="308725292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8"/>
          <p:cNvSpPr txBox="1"/>
          <p:nvPr/>
        </p:nvSpPr>
        <p:spPr>
          <a:xfrm>
            <a:off x="1779426" y="343744"/>
            <a:ext cx="14729143" cy="539956"/>
          </a:xfrm>
          <a:prstGeom prst="rect">
            <a:avLst/>
          </a:prstGeom>
        </p:spPr>
        <p:txBody>
          <a:bodyPr lIns="0" tIns="0" rIns="0" bIns="0" rtlCol="0" anchor="t">
            <a:spAutoFit/>
          </a:bodyPr>
          <a:lstStyle/>
          <a:p>
            <a:pPr algn="ctr">
              <a:lnSpc>
                <a:spcPts val="4479"/>
              </a:lnSpc>
              <a:spcBef>
                <a:spcPct val="0"/>
              </a:spcBef>
            </a:pPr>
            <a:r>
              <a:rPr lang="en-US" sz="3199" b="1" i="1" dirty="0">
                <a:solidFill>
                  <a:srgbClr val="000000"/>
                </a:solidFill>
                <a:latin typeface="Libre Baskerville"/>
              </a:rPr>
              <a:t>Natural languages will have more predictive structure than chance.</a:t>
            </a:r>
          </a:p>
        </p:txBody>
      </p:sp>
      <p:grpSp>
        <p:nvGrpSpPr>
          <p:cNvPr id="9" name="Group 2">
            <a:extLst>
              <a:ext uri="{FF2B5EF4-FFF2-40B4-BE49-F238E27FC236}">
                <a16:creationId xmlns:a16="http://schemas.microsoft.com/office/drawing/2014/main" id="{A2700714-7127-4E03-BE22-A4889B851B8C}"/>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463E3B3B-57A9-4276-98AA-032B2C3F6987}"/>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AA34D9D0-86C9-4814-9CDF-BB24B71C74D5}"/>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8E1896A1-6B82-46FA-908A-C7F9646E1741}"/>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84A59A3A-4070-497D-8BA2-25CA6CF437D7}"/>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14" name="TextBox 8">
            <a:extLst>
              <a:ext uri="{FF2B5EF4-FFF2-40B4-BE49-F238E27FC236}">
                <a16:creationId xmlns:a16="http://schemas.microsoft.com/office/drawing/2014/main" id="{C70B7A29-EA8E-47AF-AD87-61E16D452447}"/>
              </a:ext>
            </a:extLst>
          </p:cNvPr>
          <p:cNvSpPr txBox="1"/>
          <p:nvPr/>
        </p:nvSpPr>
        <p:spPr>
          <a:xfrm>
            <a:off x="1600200" y="8798569"/>
            <a:ext cx="5029200" cy="738664"/>
          </a:xfrm>
          <a:prstGeom prst="rect">
            <a:avLst/>
          </a:prstGeom>
        </p:spPr>
        <p:txBody>
          <a:bodyPr wrap="square" lIns="0" tIns="0" rIns="0" bIns="0" rtlCol="0" anchor="t">
            <a:spAutoFit/>
          </a:bodyPr>
          <a:lstStyle/>
          <a:p>
            <a:pPr algn="ctr">
              <a:spcBef>
                <a:spcPct val="0"/>
              </a:spcBef>
            </a:pPr>
            <a:r>
              <a:rPr lang="en-US" sz="2400" dirty="0">
                <a:solidFill>
                  <a:srgbClr val="000000"/>
                </a:solidFill>
                <a:latin typeface="Libre Baskerville"/>
              </a:rPr>
              <a:t>low </a:t>
            </a:r>
          </a:p>
          <a:p>
            <a:pPr algn="ctr">
              <a:spcBef>
                <a:spcPct val="0"/>
              </a:spcBef>
            </a:pPr>
            <a:r>
              <a:rPr lang="en-US" sz="2400" dirty="0">
                <a:solidFill>
                  <a:srgbClr val="000000"/>
                </a:solidFill>
                <a:latin typeface="Libre Baskerville"/>
              </a:rPr>
              <a:t>predictive structure</a:t>
            </a:r>
          </a:p>
        </p:txBody>
      </p:sp>
      <p:sp>
        <p:nvSpPr>
          <p:cNvPr id="15" name="TextBox 8">
            <a:extLst>
              <a:ext uri="{FF2B5EF4-FFF2-40B4-BE49-F238E27FC236}">
                <a16:creationId xmlns:a16="http://schemas.microsoft.com/office/drawing/2014/main" id="{21D1AD3B-B4D0-49B4-A7D6-4A0686D0A8D7}"/>
              </a:ext>
            </a:extLst>
          </p:cNvPr>
          <p:cNvSpPr txBox="1"/>
          <p:nvPr/>
        </p:nvSpPr>
        <p:spPr>
          <a:xfrm>
            <a:off x="12443457" y="8789521"/>
            <a:ext cx="5029200" cy="738664"/>
          </a:xfrm>
          <a:prstGeom prst="rect">
            <a:avLst/>
          </a:prstGeom>
        </p:spPr>
        <p:txBody>
          <a:bodyPr wrap="square" lIns="0" tIns="0" rIns="0" bIns="0" rtlCol="0" anchor="t">
            <a:spAutoFit/>
          </a:bodyPr>
          <a:lstStyle/>
          <a:p>
            <a:pPr algn="ctr">
              <a:spcBef>
                <a:spcPct val="0"/>
              </a:spcBef>
            </a:pPr>
            <a:r>
              <a:rPr lang="en-US" sz="2400" dirty="0">
                <a:solidFill>
                  <a:srgbClr val="000000"/>
                </a:solidFill>
                <a:latin typeface="Libre Baskerville"/>
              </a:rPr>
              <a:t>high </a:t>
            </a:r>
          </a:p>
          <a:p>
            <a:pPr algn="ctr">
              <a:spcBef>
                <a:spcPct val="0"/>
              </a:spcBef>
            </a:pPr>
            <a:r>
              <a:rPr lang="en-US" sz="2400" dirty="0">
                <a:solidFill>
                  <a:srgbClr val="000000"/>
                </a:solidFill>
                <a:latin typeface="Libre Baskerville"/>
              </a:rPr>
              <a:t>predictive structure</a:t>
            </a:r>
          </a:p>
        </p:txBody>
      </p:sp>
      <p:cxnSp>
        <p:nvCxnSpPr>
          <p:cNvPr id="3" name="Straight Arrow Connector 2">
            <a:extLst>
              <a:ext uri="{FF2B5EF4-FFF2-40B4-BE49-F238E27FC236}">
                <a16:creationId xmlns:a16="http://schemas.microsoft.com/office/drawing/2014/main" id="{17E9F7D4-9232-4E3E-9B2E-A08D58B56FEA}"/>
              </a:ext>
            </a:extLst>
          </p:cNvPr>
          <p:cNvCxnSpPr>
            <a:cxnSpLocks/>
          </p:cNvCxnSpPr>
          <p:nvPr/>
        </p:nvCxnSpPr>
        <p:spPr>
          <a:xfrm>
            <a:off x="6019800" y="9258300"/>
            <a:ext cx="7048497" cy="0"/>
          </a:xfrm>
          <a:prstGeom prst="straightConnector1">
            <a:avLst/>
          </a:prstGeom>
          <a:ln w="76200">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33BDE932-8674-40D2-BAE8-53DABB34D50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55000" y="902100"/>
            <a:ext cx="8280000" cy="8280000"/>
          </a:xfrm>
          <a:prstGeom prst="rect">
            <a:avLst/>
          </a:prstGeom>
        </p:spPr>
      </p:pic>
    </p:spTree>
    <p:extLst>
      <p:ext uri="{BB962C8B-B14F-4D97-AF65-F5344CB8AC3E}">
        <p14:creationId xmlns:p14="http://schemas.microsoft.com/office/powerpoint/2010/main" val="2987808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666875" y="2648768"/>
            <a:ext cx="14954250" cy="4989463"/>
          </a:xfrm>
          <a:custGeom>
            <a:avLst/>
            <a:gdLst/>
            <a:ahLst/>
            <a:cxnLst/>
            <a:rect l="l" t="t" r="r" b="b"/>
            <a:pathLst>
              <a:path w="14954250" h="4989463">
                <a:moveTo>
                  <a:pt x="0" y="0"/>
                </a:moveTo>
                <a:lnTo>
                  <a:pt x="14954250" y="0"/>
                </a:lnTo>
                <a:lnTo>
                  <a:pt x="14954250" y="4989464"/>
                </a:lnTo>
                <a:lnTo>
                  <a:pt x="0" y="4989464"/>
                </a:lnTo>
                <a:lnTo>
                  <a:pt x="0" y="0"/>
                </a:lnTo>
                <a:close/>
              </a:path>
            </a:pathLst>
          </a:custGeom>
          <a:blipFill>
            <a:blip r:embed="rId3"/>
            <a:stretch>
              <a:fillRect r="-94"/>
            </a:stretch>
          </a:blipFill>
        </p:spPr>
      </p:sp>
      <p:grpSp>
        <p:nvGrpSpPr>
          <p:cNvPr id="9" name="Group 2">
            <a:extLst>
              <a:ext uri="{FF2B5EF4-FFF2-40B4-BE49-F238E27FC236}">
                <a16:creationId xmlns:a16="http://schemas.microsoft.com/office/drawing/2014/main" id="{6977919F-2A2B-478A-8974-036984B81B36}"/>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30A8C001-508F-4156-BC82-FD44CF2A8854}"/>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C2F47941-4F5A-4AD2-9438-D6C47C606EB5}"/>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9DC447E6-A436-4FA8-8BC5-CDD0C7B0D16C}"/>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338BD15A-FFB3-48B6-B380-D3675C537BC3}"/>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14" name="TextBox 8">
            <a:extLst>
              <a:ext uri="{FF2B5EF4-FFF2-40B4-BE49-F238E27FC236}">
                <a16:creationId xmlns:a16="http://schemas.microsoft.com/office/drawing/2014/main" id="{3C9522C2-9587-47EF-B9F9-059D9B5EF500}"/>
              </a:ext>
            </a:extLst>
          </p:cNvPr>
          <p:cNvSpPr txBox="1"/>
          <p:nvPr/>
        </p:nvSpPr>
        <p:spPr>
          <a:xfrm>
            <a:off x="1779426" y="343744"/>
            <a:ext cx="14729143" cy="539956"/>
          </a:xfrm>
          <a:prstGeom prst="rect">
            <a:avLst/>
          </a:prstGeom>
        </p:spPr>
        <p:txBody>
          <a:bodyPr lIns="0" tIns="0" rIns="0" bIns="0" rtlCol="0" anchor="t">
            <a:spAutoFit/>
          </a:bodyPr>
          <a:lstStyle/>
          <a:p>
            <a:pPr algn="ctr">
              <a:lnSpc>
                <a:spcPts val="4479"/>
              </a:lnSpc>
              <a:spcBef>
                <a:spcPct val="0"/>
              </a:spcBef>
            </a:pPr>
            <a:r>
              <a:rPr lang="en-US" sz="3199" b="1" i="1" dirty="0">
                <a:solidFill>
                  <a:srgbClr val="000000"/>
                </a:solidFill>
                <a:latin typeface="Libre Baskerville"/>
              </a:rPr>
              <a:t>Natural languages will have more predictive structure than chance.</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666875" y="2651125"/>
            <a:ext cx="14954250" cy="4984750"/>
          </a:xfrm>
          <a:custGeom>
            <a:avLst/>
            <a:gdLst/>
            <a:ahLst/>
            <a:cxnLst/>
            <a:rect l="l" t="t" r="r" b="b"/>
            <a:pathLst>
              <a:path w="14954250" h="4984750">
                <a:moveTo>
                  <a:pt x="0" y="0"/>
                </a:moveTo>
                <a:lnTo>
                  <a:pt x="14954250" y="0"/>
                </a:lnTo>
                <a:lnTo>
                  <a:pt x="14954250" y="4984750"/>
                </a:lnTo>
                <a:lnTo>
                  <a:pt x="0" y="4984750"/>
                </a:lnTo>
                <a:lnTo>
                  <a:pt x="0" y="0"/>
                </a:lnTo>
                <a:close/>
              </a:path>
            </a:pathLst>
          </a:custGeom>
          <a:blipFill>
            <a:blip r:embed="rId3"/>
            <a:stretch>
              <a:fillRect/>
            </a:stretch>
          </a:blipFill>
        </p:spPr>
      </p:sp>
      <p:grpSp>
        <p:nvGrpSpPr>
          <p:cNvPr id="9" name="Group 2">
            <a:extLst>
              <a:ext uri="{FF2B5EF4-FFF2-40B4-BE49-F238E27FC236}">
                <a16:creationId xmlns:a16="http://schemas.microsoft.com/office/drawing/2014/main" id="{30B05C7D-CA42-4B52-9F67-90511D76BDE4}"/>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ECB492C2-1089-481D-98EF-1630F7575DC7}"/>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A1E0AC89-EF4E-4335-9C3D-DD55380D4DD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76DF59E5-FB3A-416C-9FD4-276DF3579B55}"/>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A3BB31CE-94DC-4424-8AAA-6C2DE5253B12}"/>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14" name="TextBox 8">
            <a:extLst>
              <a:ext uri="{FF2B5EF4-FFF2-40B4-BE49-F238E27FC236}">
                <a16:creationId xmlns:a16="http://schemas.microsoft.com/office/drawing/2014/main" id="{EFB5E257-97B3-4E46-B247-BB0038D2866F}"/>
              </a:ext>
            </a:extLst>
          </p:cNvPr>
          <p:cNvSpPr txBox="1"/>
          <p:nvPr/>
        </p:nvSpPr>
        <p:spPr>
          <a:xfrm>
            <a:off x="1779426" y="343744"/>
            <a:ext cx="14729143" cy="539956"/>
          </a:xfrm>
          <a:prstGeom prst="rect">
            <a:avLst/>
          </a:prstGeom>
        </p:spPr>
        <p:txBody>
          <a:bodyPr lIns="0" tIns="0" rIns="0" bIns="0" rtlCol="0" anchor="t">
            <a:spAutoFit/>
          </a:bodyPr>
          <a:lstStyle/>
          <a:p>
            <a:pPr algn="ctr">
              <a:lnSpc>
                <a:spcPts val="4479"/>
              </a:lnSpc>
              <a:spcBef>
                <a:spcPct val="0"/>
              </a:spcBef>
            </a:pPr>
            <a:r>
              <a:rPr lang="en-US" sz="3199" b="1" i="1" dirty="0">
                <a:solidFill>
                  <a:srgbClr val="000000"/>
                </a:solidFill>
                <a:latin typeface="Libre Baskerville"/>
              </a:rPr>
              <a:t>Natural languages will have more predictive structure than chance.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666875" y="2651125"/>
            <a:ext cx="14954250" cy="4984750"/>
          </a:xfrm>
          <a:custGeom>
            <a:avLst/>
            <a:gdLst/>
            <a:ahLst/>
            <a:cxnLst/>
            <a:rect l="l" t="t" r="r" b="b"/>
            <a:pathLst>
              <a:path w="14954250" h="4984750">
                <a:moveTo>
                  <a:pt x="0" y="0"/>
                </a:moveTo>
                <a:lnTo>
                  <a:pt x="14954250" y="0"/>
                </a:lnTo>
                <a:lnTo>
                  <a:pt x="14954250" y="4984750"/>
                </a:lnTo>
                <a:lnTo>
                  <a:pt x="0" y="4984750"/>
                </a:lnTo>
                <a:lnTo>
                  <a:pt x="0" y="0"/>
                </a:lnTo>
                <a:close/>
              </a:path>
            </a:pathLst>
          </a:custGeom>
          <a:blipFill>
            <a:blip r:embed="rId3"/>
            <a:stretch>
              <a:fillRect/>
            </a:stretch>
          </a:blipFill>
        </p:spPr>
      </p:sp>
      <p:grpSp>
        <p:nvGrpSpPr>
          <p:cNvPr id="9" name="Group 2">
            <a:extLst>
              <a:ext uri="{FF2B5EF4-FFF2-40B4-BE49-F238E27FC236}">
                <a16:creationId xmlns:a16="http://schemas.microsoft.com/office/drawing/2014/main" id="{46BDA511-F563-40E0-98E3-AD750D2DB5BC}"/>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105BD6C1-7B38-43C1-BEA5-63DB2181FF7B}"/>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E18D095D-764A-4D75-AA8B-C12AFB1C4CB5}"/>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863FBF93-946A-4FCF-85E5-39E85C6D8DDC}"/>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F6984DDA-EE97-4447-A8C3-AA005237751D}"/>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14" name="TextBox 8">
            <a:extLst>
              <a:ext uri="{FF2B5EF4-FFF2-40B4-BE49-F238E27FC236}">
                <a16:creationId xmlns:a16="http://schemas.microsoft.com/office/drawing/2014/main" id="{759F3552-8B3E-4EA7-9632-E16202A02DAD}"/>
              </a:ext>
            </a:extLst>
          </p:cNvPr>
          <p:cNvSpPr txBox="1"/>
          <p:nvPr/>
        </p:nvSpPr>
        <p:spPr>
          <a:xfrm>
            <a:off x="1779426" y="343744"/>
            <a:ext cx="14729143" cy="539956"/>
          </a:xfrm>
          <a:prstGeom prst="rect">
            <a:avLst/>
          </a:prstGeom>
        </p:spPr>
        <p:txBody>
          <a:bodyPr lIns="0" tIns="0" rIns="0" bIns="0" rtlCol="0" anchor="t">
            <a:spAutoFit/>
          </a:bodyPr>
          <a:lstStyle/>
          <a:p>
            <a:pPr algn="ctr">
              <a:lnSpc>
                <a:spcPts val="4479"/>
              </a:lnSpc>
              <a:spcBef>
                <a:spcPct val="0"/>
              </a:spcBef>
            </a:pPr>
            <a:r>
              <a:rPr lang="en-US" sz="3199" b="1" i="1" dirty="0">
                <a:solidFill>
                  <a:srgbClr val="000000"/>
                </a:solidFill>
                <a:latin typeface="Libre Baskerville"/>
              </a:rPr>
              <a:t>Natural languages will have more predictive structure than chance.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974392"/>
            <a:ext cx="6947248" cy="4114800"/>
          </a:xfrm>
          <a:custGeom>
            <a:avLst/>
            <a:gdLst/>
            <a:ahLst/>
            <a:cxnLst/>
            <a:rect l="l" t="t" r="r" b="b"/>
            <a:pathLst>
              <a:path w="6947248" h="4114800">
                <a:moveTo>
                  <a:pt x="0" y="0"/>
                </a:moveTo>
                <a:lnTo>
                  <a:pt x="6947248" y="0"/>
                </a:lnTo>
                <a:lnTo>
                  <a:pt x="694724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5365700" y="4031792"/>
            <a:ext cx="4576901" cy="5130558"/>
          </a:xfrm>
          <a:custGeom>
            <a:avLst/>
            <a:gdLst/>
            <a:ahLst/>
            <a:cxnLst/>
            <a:rect l="l" t="t" r="r" b="b"/>
            <a:pathLst>
              <a:path w="4576901" h="5130558">
                <a:moveTo>
                  <a:pt x="0" y="0"/>
                </a:moveTo>
                <a:lnTo>
                  <a:pt x="4576901" y="0"/>
                </a:lnTo>
                <a:lnTo>
                  <a:pt x="4576901" y="5130558"/>
                </a:lnTo>
                <a:lnTo>
                  <a:pt x="0" y="5130558"/>
                </a:lnTo>
                <a:lnTo>
                  <a:pt x="0" y="0"/>
                </a:lnTo>
                <a:close/>
              </a:path>
            </a:pathLst>
          </a:custGeom>
          <a:blipFill>
            <a:blip r:embed="rId5"/>
            <a:stretch>
              <a:fillRect/>
            </a:stretch>
          </a:blipFill>
        </p:spPr>
      </p:sp>
      <p:sp>
        <p:nvSpPr>
          <p:cNvPr id="9" name="Freeform 9"/>
          <p:cNvSpPr/>
          <p:nvPr/>
        </p:nvSpPr>
        <p:spPr>
          <a:xfrm>
            <a:off x="10172017" y="1974392"/>
            <a:ext cx="3411183" cy="2805698"/>
          </a:xfrm>
          <a:custGeom>
            <a:avLst/>
            <a:gdLst/>
            <a:ahLst/>
            <a:cxnLst/>
            <a:rect l="l" t="t" r="r" b="b"/>
            <a:pathLst>
              <a:path w="3411183" h="2805698">
                <a:moveTo>
                  <a:pt x="0" y="0"/>
                </a:moveTo>
                <a:lnTo>
                  <a:pt x="3411183" y="0"/>
                </a:lnTo>
                <a:lnTo>
                  <a:pt x="3411183" y="2805698"/>
                </a:lnTo>
                <a:lnTo>
                  <a:pt x="0" y="280569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13812617" y="4031792"/>
            <a:ext cx="3373647" cy="1872374"/>
          </a:xfrm>
          <a:custGeom>
            <a:avLst/>
            <a:gdLst/>
            <a:ahLst/>
            <a:cxnLst/>
            <a:rect l="l" t="t" r="r" b="b"/>
            <a:pathLst>
              <a:path w="3373647" h="1872374">
                <a:moveTo>
                  <a:pt x="0" y="0"/>
                </a:moveTo>
                <a:lnTo>
                  <a:pt x="3373647" y="0"/>
                </a:lnTo>
                <a:lnTo>
                  <a:pt x="3373647" y="1872374"/>
                </a:lnTo>
                <a:lnTo>
                  <a:pt x="0" y="187237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TextBox 11"/>
          <p:cNvSpPr txBox="1"/>
          <p:nvPr/>
        </p:nvSpPr>
        <p:spPr>
          <a:xfrm>
            <a:off x="9692650" y="6604234"/>
            <a:ext cx="7493613" cy="1806648"/>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...and how do we as individuals determine which kin should be </a:t>
            </a:r>
            <a:r>
              <a:rPr lang="en-US" sz="3399" dirty="0" err="1">
                <a:solidFill>
                  <a:srgbClr val="000000"/>
                </a:solidFill>
                <a:latin typeface="Libre Baskerville"/>
              </a:rPr>
              <a:t>categorised</a:t>
            </a:r>
            <a:r>
              <a:rPr lang="en-US" sz="3399" dirty="0">
                <a:solidFill>
                  <a:srgbClr val="000000"/>
                </a:solidFill>
                <a:latin typeface="Libre Baskerville"/>
              </a:rPr>
              <a:t> together? </a:t>
            </a:r>
          </a:p>
        </p:txBody>
      </p:sp>
      <p:sp>
        <p:nvSpPr>
          <p:cNvPr id="12" name="TextBox 12"/>
          <p:cNvSpPr txBox="1"/>
          <p:nvPr/>
        </p:nvSpPr>
        <p:spPr>
          <a:xfrm>
            <a:off x="1350498" y="6604234"/>
            <a:ext cx="6303653" cy="1780540"/>
          </a:xfrm>
          <a:prstGeom prst="rect">
            <a:avLst/>
          </a:prstGeom>
        </p:spPr>
        <p:txBody>
          <a:bodyPr lIns="0" tIns="0" rIns="0" bIns="0" rtlCol="0" anchor="t">
            <a:spAutoFit/>
          </a:bodyPr>
          <a:lstStyle/>
          <a:p>
            <a:pPr algn="ctr">
              <a:lnSpc>
                <a:spcPts val="4759"/>
              </a:lnSpc>
            </a:pPr>
            <a:r>
              <a:rPr lang="en-US" sz="3399">
                <a:solidFill>
                  <a:srgbClr val="000000"/>
                </a:solidFill>
                <a:latin typeface="Libre Baskerville"/>
              </a:rPr>
              <a:t>are there cross-linguistic patterns in how kin are categorised together?</a:t>
            </a:r>
          </a:p>
        </p:txBody>
      </p:sp>
      <p:sp>
        <p:nvSpPr>
          <p:cNvPr id="13" name="TextBox 13"/>
          <p:cNvSpPr txBox="1"/>
          <p:nvPr/>
        </p:nvSpPr>
        <p:spPr>
          <a:xfrm>
            <a:off x="7392194" y="506272"/>
            <a:ext cx="3504406"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Libre Baskerville Bold"/>
              </a:rPr>
              <a:t>Questions</a:t>
            </a:r>
          </a:p>
        </p:txBody>
      </p:sp>
      <p:grpSp>
        <p:nvGrpSpPr>
          <p:cNvPr id="14" name="Group 2">
            <a:extLst>
              <a:ext uri="{FF2B5EF4-FFF2-40B4-BE49-F238E27FC236}">
                <a16:creationId xmlns:a16="http://schemas.microsoft.com/office/drawing/2014/main" id="{7ECCAC17-CBED-41A7-BE27-9BA4CF322D81}"/>
              </a:ext>
            </a:extLst>
          </p:cNvPr>
          <p:cNvGrpSpPr/>
          <p:nvPr/>
        </p:nvGrpSpPr>
        <p:grpSpPr>
          <a:xfrm>
            <a:off x="0" y="9778174"/>
            <a:ext cx="18288000" cy="419258"/>
            <a:chOff x="0" y="0"/>
            <a:chExt cx="24384000" cy="559011"/>
          </a:xfrm>
        </p:grpSpPr>
        <p:grpSp>
          <p:nvGrpSpPr>
            <p:cNvPr id="15" name="Group 3">
              <a:extLst>
                <a:ext uri="{FF2B5EF4-FFF2-40B4-BE49-F238E27FC236}">
                  <a16:creationId xmlns:a16="http://schemas.microsoft.com/office/drawing/2014/main" id="{FA467931-FE81-4EC7-9E2A-953CC2BDC60D}"/>
                </a:ext>
              </a:extLst>
            </p:cNvPr>
            <p:cNvGrpSpPr/>
            <p:nvPr/>
          </p:nvGrpSpPr>
          <p:grpSpPr>
            <a:xfrm>
              <a:off x="0" y="0"/>
              <a:ext cx="24384000" cy="559011"/>
              <a:chOff x="0" y="0"/>
              <a:chExt cx="4816593" cy="110422"/>
            </a:xfrm>
          </p:grpSpPr>
          <p:sp>
            <p:nvSpPr>
              <p:cNvPr id="17" name="Freeform 4">
                <a:extLst>
                  <a:ext uri="{FF2B5EF4-FFF2-40B4-BE49-F238E27FC236}">
                    <a16:creationId xmlns:a16="http://schemas.microsoft.com/office/drawing/2014/main" id="{DD328267-A9B1-4997-BDA3-E270E57C9C21}"/>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8" name="TextBox 5">
                <a:extLst>
                  <a:ext uri="{FF2B5EF4-FFF2-40B4-BE49-F238E27FC236}">
                    <a16:creationId xmlns:a16="http://schemas.microsoft.com/office/drawing/2014/main" id="{B4C16B1D-3524-482E-88E2-95A96701DA80}"/>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6" name="TextBox 6">
              <a:extLst>
                <a:ext uri="{FF2B5EF4-FFF2-40B4-BE49-F238E27FC236}">
                  <a16:creationId xmlns:a16="http://schemas.microsoft.com/office/drawing/2014/main" id="{5686E152-0FF6-4F00-A909-B692BB8F686A}"/>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686748" y="4190364"/>
            <a:ext cx="14914504" cy="1811023"/>
          </a:xfrm>
          <a:prstGeom prst="rect">
            <a:avLst/>
          </a:prstGeom>
        </p:spPr>
        <p:txBody>
          <a:bodyPr lIns="0" tIns="0" rIns="0" bIns="0" rtlCol="0" anchor="t">
            <a:spAutoFit/>
          </a:bodyPr>
          <a:lstStyle/>
          <a:p>
            <a:pPr marL="0" lvl="0" indent="0" algn="ctr">
              <a:lnSpc>
                <a:spcPts val="7279"/>
              </a:lnSpc>
              <a:spcBef>
                <a:spcPct val="0"/>
              </a:spcBef>
            </a:pPr>
            <a:r>
              <a:rPr lang="en-US" sz="5199" dirty="0">
                <a:solidFill>
                  <a:srgbClr val="000000"/>
                </a:solidFill>
                <a:latin typeface="Libre Baskerville"/>
              </a:rPr>
              <a:t>Do people prefer to </a:t>
            </a:r>
            <a:r>
              <a:rPr lang="en-US" sz="5199" dirty="0" err="1">
                <a:solidFill>
                  <a:srgbClr val="000000"/>
                </a:solidFill>
                <a:latin typeface="Libre Baskerville"/>
              </a:rPr>
              <a:t>categorise</a:t>
            </a:r>
            <a:r>
              <a:rPr lang="en-US" sz="5199" dirty="0">
                <a:solidFill>
                  <a:srgbClr val="000000"/>
                </a:solidFill>
                <a:latin typeface="Libre Baskerville"/>
              </a:rPr>
              <a:t> kin in a way that increases predictive structure?</a:t>
            </a:r>
          </a:p>
        </p:txBody>
      </p:sp>
      <p:grpSp>
        <p:nvGrpSpPr>
          <p:cNvPr id="8" name="Group 2">
            <a:extLst>
              <a:ext uri="{FF2B5EF4-FFF2-40B4-BE49-F238E27FC236}">
                <a16:creationId xmlns:a16="http://schemas.microsoft.com/office/drawing/2014/main" id="{FB4D365E-82A2-4AFE-AD54-CF1A072F64A3}"/>
              </a:ext>
            </a:extLst>
          </p:cNvPr>
          <p:cNvGrpSpPr/>
          <p:nvPr/>
        </p:nvGrpSpPr>
        <p:grpSpPr>
          <a:xfrm>
            <a:off x="0" y="9778174"/>
            <a:ext cx="18288000" cy="419258"/>
            <a:chOff x="0" y="0"/>
            <a:chExt cx="24384000" cy="559011"/>
          </a:xfrm>
        </p:grpSpPr>
        <p:grpSp>
          <p:nvGrpSpPr>
            <p:cNvPr id="9" name="Group 3">
              <a:extLst>
                <a:ext uri="{FF2B5EF4-FFF2-40B4-BE49-F238E27FC236}">
                  <a16:creationId xmlns:a16="http://schemas.microsoft.com/office/drawing/2014/main" id="{2456797C-9BA1-407A-B176-4B8ECAC5E9DF}"/>
                </a:ext>
              </a:extLst>
            </p:cNvPr>
            <p:cNvGrpSpPr/>
            <p:nvPr/>
          </p:nvGrpSpPr>
          <p:grpSpPr>
            <a:xfrm>
              <a:off x="0" y="0"/>
              <a:ext cx="24384000" cy="559011"/>
              <a:chOff x="0" y="0"/>
              <a:chExt cx="4816593" cy="110422"/>
            </a:xfrm>
          </p:grpSpPr>
          <p:sp>
            <p:nvSpPr>
              <p:cNvPr id="11" name="Freeform 4">
                <a:extLst>
                  <a:ext uri="{FF2B5EF4-FFF2-40B4-BE49-F238E27FC236}">
                    <a16:creationId xmlns:a16="http://schemas.microsoft.com/office/drawing/2014/main" id="{F1871551-9668-42F3-A354-70635F82E7DB}"/>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2" name="TextBox 5">
                <a:extLst>
                  <a:ext uri="{FF2B5EF4-FFF2-40B4-BE49-F238E27FC236}">
                    <a16:creationId xmlns:a16="http://schemas.microsoft.com/office/drawing/2014/main" id="{C1D0404B-0439-45F6-9524-EAEF34B767A6}"/>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0" name="TextBox 6">
              <a:extLst>
                <a:ext uri="{FF2B5EF4-FFF2-40B4-BE49-F238E27FC236}">
                  <a16:creationId xmlns:a16="http://schemas.microsoft.com/office/drawing/2014/main" id="{23DF0B7A-F70B-42A4-A741-AA7CDFAA8852}"/>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0363898" y="2106560"/>
            <a:ext cx="3411183" cy="2805698"/>
          </a:xfrm>
          <a:custGeom>
            <a:avLst/>
            <a:gdLst/>
            <a:ahLst/>
            <a:cxnLst/>
            <a:rect l="l" t="t" r="r" b="b"/>
            <a:pathLst>
              <a:path w="3411183" h="2805698">
                <a:moveTo>
                  <a:pt x="0" y="0"/>
                </a:moveTo>
                <a:lnTo>
                  <a:pt x="3411183" y="0"/>
                </a:lnTo>
                <a:lnTo>
                  <a:pt x="3411183" y="2805698"/>
                </a:lnTo>
                <a:lnTo>
                  <a:pt x="0" y="280569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8" name="Freeform 8"/>
          <p:cNvSpPr/>
          <p:nvPr/>
        </p:nvSpPr>
        <p:spPr>
          <a:xfrm>
            <a:off x="13775081" y="4216818"/>
            <a:ext cx="3373647" cy="1872374"/>
          </a:xfrm>
          <a:custGeom>
            <a:avLst/>
            <a:gdLst/>
            <a:ahLst/>
            <a:cxnLst/>
            <a:rect l="l" t="t" r="r" b="b"/>
            <a:pathLst>
              <a:path w="3373647" h="1872374">
                <a:moveTo>
                  <a:pt x="0" y="0"/>
                </a:moveTo>
                <a:lnTo>
                  <a:pt x="3373647" y="0"/>
                </a:lnTo>
                <a:lnTo>
                  <a:pt x="3373647" y="1872374"/>
                </a:lnTo>
                <a:lnTo>
                  <a:pt x="0" y="187237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9692650" y="6604234"/>
            <a:ext cx="7493613" cy="1806648"/>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...and how do we as individuals determine which kin should be </a:t>
            </a:r>
            <a:r>
              <a:rPr lang="en-US" sz="3399" dirty="0" err="1">
                <a:solidFill>
                  <a:srgbClr val="000000"/>
                </a:solidFill>
                <a:latin typeface="Libre Baskerville"/>
              </a:rPr>
              <a:t>categorised</a:t>
            </a:r>
            <a:r>
              <a:rPr lang="en-US" sz="3399" dirty="0">
                <a:solidFill>
                  <a:srgbClr val="000000"/>
                </a:solidFill>
                <a:latin typeface="Libre Baskerville"/>
              </a:rPr>
              <a:t> together? </a:t>
            </a:r>
          </a:p>
        </p:txBody>
      </p:sp>
      <p:sp>
        <p:nvSpPr>
          <p:cNvPr id="10" name="TextBox 10"/>
          <p:cNvSpPr txBox="1"/>
          <p:nvPr/>
        </p:nvSpPr>
        <p:spPr>
          <a:xfrm>
            <a:off x="1350498" y="6604234"/>
            <a:ext cx="6303653" cy="1780540"/>
          </a:xfrm>
          <a:prstGeom prst="rect">
            <a:avLst/>
          </a:prstGeom>
        </p:spPr>
        <p:txBody>
          <a:bodyPr lIns="0" tIns="0" rIns="0" bIns="0" rtlCol="0" anchor="t">
            <a:spAutoFit/>
          </a:bodyPr>
          <a:lstStyle/>
          <a:p>
            <a:pPr algn="ctr">
              <a:lnSpc>
                <a:spcPts val="4759"/>
              </a:lnSpc>
            </a:pPr>
            <a:r>
              <a:rPr lang="en-US" sz="3399">
                <a:solidFill>
                  <a:srgbClr val="000000"/>
                </a:solidFill>
                <a:latin typeface="Libre Baskerville"/>
              </a:rPr>
              <a:t>are there cross-linguistic patterns in how kin are categorised together?</a:t>
            </a:r>
          </a:p>
        </p:txBody>
      </p:sp>
      <p:sp>
        <p:nvSpPr>
          <p:cNvPr id="11" name="TextBox 11"/>
          <p:cNvSpPr txBox="1"/>
          <p:nvPr/>
        </p:nvSpPr>
        <p:spPr>
          <a:xfrm>
            <a:off x="7392194" y="506272"/>
            <a:ext cx="3580606"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Libre Baskerville Bold"/>
              </a:rPr>
              <a:t>Questions</a:t>
            </a:r>
          </a:p>
        </p:txBody>
      </p:sp>
      <p:sp>
        <p:nvSpPr>
          <p:cNvPr id="12" name="Freeform 12"/>
          <p:cNvSpPr/>
          <p:nvPr/>
        </p:nvSpPr>
        <p:spPr>
          <a:xfrm>
            <a:off x="1028700" y="2106560"/>
            <a:ext cx="6947248" cy="4114800"/>
          </a:xfrm>
          <a:custGeom>
            <a:avLst/>
            <a:gdLst/>
            <a:ahLst/>
            <a:cxnLst/>
            <a:rect l="l" t="t" r="r" b="b"/>
            <a:pathLst>
              <a:path w="6947248" h="4114800">
                <a:moveTo>
                  <a:pt x="0" y="0"/>
                </a:moveTo>
                <a:lnTo>
                  <a:pt x="6947248" y="0"/>
                </a:lnTo>
                <a:lnTo>
                  <a:pt x="6947248"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3" name="Group 2">
            <a:extLst>
              <a:ext uri="{FF2B5EF4-FFF2-40B4-BE49-F238E27FC236}">
                <a16:creationId xmlns:a16="http://schemas.microsoft.com/office/drawing/2014/main" id="{2986148B-95D0-4579-A1E6-61A0D7CD88B1}"/>
              </a:ext>
            </a:extLst>
          </p:cNvPr>
          <p:cNvGrpSpPr/>
          <p:nvPr/>
        </p:nvGrpSpPr>
        <p:grpSpPr>
          <a:xfrm>
            <a:off x="0" y="9778174"/>
            <a:ext cx="18288000" cy="419258"/>
            <a:chOff x="0" y="0"/>
            <a:chExt cx="24384000" cy="559011"/>
          </a:xfrm>
        </p:grpSpPr>
        <p:grpSp>
          <p:nvGrpSpPr>
            <p:cNvPr id="14" name="Group 3">
              <a:extLst>
                <a:ext uri="{FF2B5EF4-FFF2-40B4-BE49-F238E27FC236}">
                  <a16:creationId xmlns:a16="http://schemas.microsoft.com/office/drawing/2014/main" id="{C025BFA9-1E81-485B-9B1C-CBBCCC96E29C}"/>
                </a:ext>
              </a:extLst>
            </p:cNvPr>
            <p:cNvGrpSpPr/>
            <p:nvPr/>
          </p:nvGrpSpPr>
          <p:grpSpPr>
            <a:xfrm>
              <a:off x="0" y="0"/>
              <a:ext cx="24384000" cy="559011"/>
              <a:chOff x="0" y="0"/>
              <a:chExt cx="4816593" cy="110422"/>
            </a:xfrm>
          </p:grpSpPr>
          <p:sp>
            <p:nvSpPr>
              <p:cNvPr id="16" name="Freeform 4">
                <a:extLst>
                  <a:ext uri="{FF2B5EF4-FFF2-40B4-BE49-F238E27FC236}">
                    <a16:creationId xmlns:a16="http://schemas.microsoft.com/office/drawing/2014/main" id="{D4A90FD2-A5C2-492C-84D8-25FDFDEA6E24}"/>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7" name="TextBox 5">
                <a:extLst>
                  <a:ext uri="{FF2B5EF4-FFF2-40B4-BE49-F238E27FC236}">
                    <a16:creationId xmlns:a16="http://schemas.microsoft.com/office/drawing/2014/main" id="{3CC21E05-382C-425C-86EB-834A3121D69F}"/>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5" name="TextBox 6">
              <a:extLst>
                <a:ext uri="{FF2B5EF4-FFF2-40B4-BE49-F238E27FC236}">
                  <a16:creationId xmlns:a16="http://schemas.microsoft.com/office/drawing/2014/main" id="{1149D785-68FE-4405-9BAA-D092276CE072}"/>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extLst>
      <p:ext uri="{BB962C8B-B14F-4D97-AF65-F5344CB8AC3E}">
        <p14:creationId xmlns:p14="http://schemas.microsoft.com/office/powerpoint/2010/main" val="39259693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20521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txBody>
          <a:bodyPr/>
          <a:lstStyle/>
          <a:p>
            <a:endParaRPr lang="en-GB" dirty="0"/>
          </a:p>
        </p:txBody>
      </p:sp>
      <p:sp>
        <p:nvSpPr>
          <p:cNvPr id="8" name="TextBox 8"/>
          <p:cNvSpPr txBox="1"/>
          <p:nvPr/>
        </p:nvSpPr>
        <p:spPr>
          <a:xfrm>
            <a:off x="7290999" y="2659801"/>
            <a:ext cx="1599390"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9" name="TextBox 9"/>
          <p:cNvSpPr txBox="1"/>
          <p:nvPr/>
        </p:nvSpPr>
        <p:spPr>
          <a:xfrm>
            <a:off x="9433773" y="2659801"/>
            <a:ext cx="1488924"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orinoçim</a:t>
            </a:r>
          </a:p>
        </p:txBody>
      </p:sp>
      <p:sp>
        <p:nvSpPr>
          <p:cNvPr id="10" name="TextBox 10"/>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11" name="TextBox 11"/>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12" name="TextBox 12"/>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13" name="TextBox 13"/>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14" name="TextBox 14"/>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15" name="TextBox 15"/>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16" name="TextBox 16"/>
          <p:cNvSpPr txBox="1"/>
          <p:nvPr/>
        </p:nvSpPr>
        <p:spPr>
          <a:xfrm>
            <a:off x="2225372" y="6126344"/>
            <a:ext cx="670227"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iqur</a:t>
            </a:r>
          </a:p>
        </p:txBody>
      </p:sp>
      <p:grpSp>
        <p:nvGrpSpPr>
          <p:cNvPr id="18" name="Group 2">
            <a:extLst>
              <a:ext uri="{FF2B5EF4-FFF2-40B4-BE49-F238E27FC236}">
                <a16:creationId xmlns:a16="http://schemas.microsoft.com/office/drawing/2014/main" id="{842A203D-82E8-4983-A80F-44B9197BEC89}"/>
              </a:ext>
            </a:extLst>
          </p:cNvPr>
          <p:cNvGrpSpPr/>
          <p:nvPr/>
        </p:nvGrpSpPr>
        <p:grpSpPr>
          <a:xfrm>
            <a:off x="0" y="9778174"/>
            <a:ext cx="18288000" cy="419258"/>
            <a:chOff x="0" y="0"/>
            <a:chExt cx="24384000" cy="559011"/>
          </a:xfrm>
        </p:grpSpPr>
        <p:grpSp>
          <p:nvGrpSpPr>
            <p:cNvPr id="19" name="Group 3">
              <a:extLst>
                <a:ext uri="{FF2B5EF4-FFF2-40B4-BE49-F238E27FC236}">
                  <a16:creationId xmlns:a16="http://schemas.microsoft.com/office/drawing/2014/main" id="{D50EDEED-21A3-4FA9-9329-58C5A966069A}"/>
                </a:ext>
              </a:extLst>
            </p:cNvPr>
            <p:cNvGrpSpPr/>
            <p:nvPr/>
          </p:nvGrpSpPr>
          <p:grpSpPr>
            <a:xfrm>
              <a:off x="0" y="0"/>
              <a:ext cx="24384000" cy="559011"/>
              <a:chOff x="0" y="0"/>
              <a:chExt cx="4816593" cy="110422"/>
            </a:xfrm>
          </p:grpSpPr>
          <p:sp>
            <p:nvSpPr>
              <p:cNvPr id="21" name="Freeform 4">
                <a:extLst>
                  <a:ext uri="{FF2B5EF4-FFF2-40B4-BE49-F238E27FC236}">
                    <a16:creationId xmlns:a16="http://schemas.microsoft.com/office/drawing/2014/main" id="{6FBE8F03-E14A-480E-9FB3-CAC748AC84DC}"/>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22" name="TextBox 5">
                <a:extLst>
                  <a:ext uri="{FF2B5EF4-FFF2-40B4-BE49-F238E27FC236}">
                    <a16:creationId xmlns:a16="http://schemas.microsoft.com/office/drawing/2014/main" id="{A5819570-D85E-4752-A5CC-2EB9D4C36F37}"/>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20" name="TextBox 6">
              <a:extLst>
                <a:ext uri="{FF2B5EF4-FFF2-40B4-BE49-F238E27FC236}">
                  <a16:creationId xmlns:a16="http://schemas.microsoft.com/office/drawing/2014/main" id="{E2FC8B5D-92E9-422B-BB68-DB5D4CB611DC}"/>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24" name="TextBox 17">
            <a:extLst>
              <a:ext uri="{FF2B5EF4-FFF2-40B4-BE49-F238E27FC236}">
                <a16:creationId xmlns:a16="http://schemas.microsoft.com/office/drawing/2014/main" id="{A646A600-7F2E-48EC-B4B5-7448953C5B81}"/>
              </a:ext>
            </a:extLst>
          </p:cNvPr>
          <p:cNvSpPr txBox="1"/>
          <p:nvPr/>
        </p:nvSpPr>
        <p:spPr>
          <a:xfrm>
            <a:off x="13335000" y="6210300"/>
            <a:ext cx="1275931"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4932978" y="4782684"/>
            <a:ext cx="1714500" cy="1714500"/>
            <a:chOff x="0" y="0"/>
            <a:chExt cx="482719" cy="482719"/>
          </a:xfrm>
        </p:grpSpPr>
        <p:sp>
          <p:nvSpPr>
            <p:cNvPr id="8" name="Freeform 8"/>
            <p:cNvSpPr/>
            <p:nvPr/>
          </p:nvSpPr>
          <p:spPr>
            <a:xfrm>
              <a:off x="0" y="0"/>
              <a:ext cx="482719" cy="482719"/>
            </a:xfrm>
            <a:custGeom>
              <a:avLst/>
              <a:gdLst/>
              <a:ahLst/>
              <a:cxnLst/>
              <a:rect l="l" t="t" r="r" b="b"/>
              <a:pathLst>
                <a:path w="482719" h="482719">
                  <a:moveTo>
                    <a:pt x="0" y="0"/>
                  </a:moveTo>
                  <a:lnTo>
                    <a:pt x="482719" y="0"/>
                  </a:lnTo>
                  <a:lnTo>
                    <a:pt x="482719" y="482719"/>
                  </a:lnTo>
                  <a:lnTo>
                    <a:pt x="0" y="482719"/>
                  </a:lnTo>
                  <a:close/>
                </a:path>
              </a:pathLst>
            </a:custGeom>
            <a:solidFill>
              <a:srgbClr val="F2DC81"/>
            </a:solidFill>
            <a:ln w="76200" cap="sq">
              <a:solidFill>
                <a:srgbClr val="AC4537"/>
              </a:solidFill>
              <a:prstDash val="solid"/>
              <a:miter/>
            </a:ln>
          </p:spPr>
        </p:sp>
        <p:sp>
          <p:nvSpPr>
            <p:cNvPr id="9" name="TextBox 9"/>
            <p:cNvSpPr txBox="1"/>
            <p:nvPr/>
          </p:nvSpPr>
          <p:spPr>
            <a:xfrm>
              <a:off x="0" y="-28575"/>
              <a:ext cx="482719" cy="511294"/>
            </a:xfrm>
            <a:prstGeom prst="rect">
              <a:avLst/>
            </a:prstGeom>
          </p:spPr>
          <p:txBody>
            <a:bodyPr lIns="50800" tIns="50800" rIns="50800" bIns="50800" rtlCol="0" anchor="ctr"/>
            <a:lstStyle/>
            <a:p>
              <a:pPr algn="ctr">
                <a:lnSpc>
                  <a:spcPts val="2799"/>
                </a:lnSpc>
              </a:pPr>
              <a:endParaRPr/>
            </a:p>
          </p:txBody>
        </p:sp>
      </p:grpSp>
      <p:sp>
        <p:nvSpPr>
          <p:cNvPr id="10" name="Freeform 10"/>
          <p:cNvSpPr/>
          <p:nvPr/>
        </p:nvSpPr>
        <p:spPr>
          <a:xfrm>
            <a:off x="0" y="23569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sp>
      <p:grpSp>
        <p:nvGrpSpPr>
          <p:cNvPr id="11" name="Group 11"/>
          <p:cNvGrpSpPr/>
          <p:nvPr/>
        </p:nvGrpSpPr>
        <p:grpSpPr>
          <a:xfrm>
            <a:off x="6609378" y="8424821"/>
            <a:ext cx="2508118" cy="815323"/>
            <a:chOff x="0" y="0"/>
            <a:chExt cx="3113674" cy="1087097"/>
          </a:xfrm>
        </p:grpSpPr>
        <p:grpSp>
          <p:nvGrpSpPr>
            <p:cNvPr id="12" name="Group 12"/>
            <p:cNvGrpSpPr/>
            <p:nvPr/>
          </p:nvGrpSpPr>
          <p:grpSpPr>
            <a:xfrm>
              <a:off x="0" y="0"/>
              <a:ext cx="3113674" cy="1087097"/>
              <a:chOff x="0" y="0"/>
              <a:chExt cx="615047" cy="214735"/>
            </a:xfrm>
          </p:grpSpPr>
          <p:sp>
            <p:nvSpPr>
              <p:cNvPr id="13" name="Freeform 13"/>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14" name="TextBox 14"/>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530020" y="89985"/>
              <a:ext cx="2090208" cy="815130"/>
            </a:xfrm>
            <a:prstGeom prst="rect">
              <a:avLst/>
            </a:prstGeom>
          </p:spPr>
          <p:txBody>
            <a:bodyPr lIns="0" tIns="0" rIns="0" bIns="0" rtlCol="0" anchor="t">
              <a:spAutoFit/>
            </a:bodyPr>
            <a:lstStyle/>
            <a:p>
              <a:pPr marL="0" lvl="0" indent="0" algn="ctr">
                <a:lnSpc>
                  <a:spcPts val="4759"/>
                </a:lnSpc>
                <a:spcBef>
                  <a:spcPct val="0"/>
                </a:spcBef>
              </a:pPr>
              <a:r>
                <a:rPr lang="en-US" sz="3399" u="none" strike="noStrike">
                  <a:solidFill>
                    <a:srgbClr val="000000"/>
                  </a:solidFill>
                  <a:latin typeface="Helvetica World Bold"/>
                </a:rPr>
                <a:t>uquçun</a:t>
              </a:r>
            </a:p>
          </p:txBody>
        </p:sp>
      </p:grpSp>
      <p:grpSp>
        <p:nvGrpSpPr>
          <p:cNvPr id="16" name="Group 16"/>
          <p:cNvGrpSpPr/>
          <p:nvPr/>
        </p:nvGrpSpPr>
        <p:grpSpPr>
          <a:xfrm>
            <a:off x="3874072" y="8442977"/>
            <a:ext cx="2335255" cy="815323"/>
            <a:chOff x="0" y="0"/>
            <a:chExt cx="3113674" cy="1087097"/>
          </a:xfrm>
        </p:grpSpPr>
        <p:sp>
          <p:nvSpPr>
            <p:cNvPr id="17" name="TextBox 17"/>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iqur</a:t>
              </a:r>
            </a:p>
          </p:txBody>
        </p:sp>
        <p:grpSp>
          <p:nvGrpSpPr>
            <p:cNvPr id="18" name="Group 18"/>
            <p:cNvGrpSpPr/>
            <p:nvPr/>
          </p:nvGrpSpPr>
          <p:grpSpPr>
            <a:xfrm>
              <a:off x="0" y="0"/>
              <a:ext cx="3113674" cy="1087097"/>
              <a:chOff x="0" y="0"/>
              <a:chExt cx="615047" cy="214735"/>
            </a:xfrm>
          </p:grpSpPr>
          <p:sp>
            <p:nvSpPr>
              <p:cNvPr id="19" name="Freeform 1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0" name="TextBox 2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1" name="Group 21"/>
          <p:cNvGrpSpPr/>
          <p:nvPr/>
        </p:nvGrpSpPr>
        <p:grpSpPr>
          <a:xfrm>
            <a:off x="9343367" y="8442977"/>
            <a:ext cx="2335255" cy="815323"/>
            <a:chOff x="0" y="0"/>
            <a:chExt cx="3113674" cy="1087097"/>
          </a:xfrm>
        </p:grpSpPr>
        <p:sp>
          <p:nvSpPr>
            <p:cNvPr id="22" name="TextBox 22"/>
            <p:cNvSpPr txBox="1"/>
            <p:nvPr/>
          </p:nvSpPr>
          <p:spPr>
            <a:xfrm>
              <a:off x="551376" y="89985"/>
              <a:ext cx="2010833"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adeçim</a:t>
              </a:r>
            </a:p>
          </p:txBody>
        </p:sp>
        <p:grpSp>
          <p:nvGrpSpPr>
            <p:cNvPr id="23" name="Group 23"/>
            <p:cNvGrpSpPr/>
            <p:nvPr/>
          </p:nvGrpSpPr>
          <p:grpSpPr>
            <a:xfrm>
              <a:off x="0" y="0"/>
              <a:ext cx="3113674" cy="1087097"/>
              <a:chOff x="0" y="0"/>
              <a:chExt cx="615047" cy="214735"/>
            </a:xfrm>
          </p:grpSpPr>
          <p:sp>
            <p:nvSpPr>
              <p:cNvPr id="24" name="Freeform 24"/>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5" name="TextBox 25"/>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6" name="Group 26"/>
          <p:cNvGrpSpPr/>
          <p:nvPr/>
        </p:nvGrpSpPr>
        <p:grpSpPr>
          <a:xfrm>
            <a:off x="12078672" y="8424821"/>
            <a:ext cx="2335255" cy="815323"/>
            <a:chOff x="0" y="0"/>
            <a:chExt cx="3113674" cy="1087097"/>
          </a:xfrm>
        </p:grpSpPr>
        <p:sp>
          <p:nvSpPr>
            <p:cNvPr id="27" name="TextBox 27"/>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aweh</a:t>
              </a:r>
            </a:p>
          </p:txBody>
        </p:sp>
        <p:grpSp>
          <p:nvGrpSpPr>
            <p:cNvPr id="28" name="Group 28"/>
            <p:cNvGrpSpPr/>
            <p:nvPr/>
          </p:nvGrpSpPr>
          <p:grpSpPr>
            <a:xfrm>
              <a:off x="0" y="0"/>
              <a:ext cx="3113674" cy="1087097"/>
              <a:chOff x="0" y="0"/>
              <a:chExt cx="615047" cy="214735"/>
            </a:xfrm>
          </p:grpSpPr>
          <p:sp>
            <p:nvSpPr>
              <p:cNvPr id="29" name="Freeform 2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30" name="TextBox 3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31" name="Group 31"/>
          <p:cNvGrpSpPr/>
          <p:nvPr/>
        </p:nvGrpSpPr>
        <p:grpSpPr>
          <a:xfrm>
            <a:off x="197762" y="8442977"/>
            <a:ext cx="1661876" cy="815323"/>
            <a:chOff x="0" y="0"/>
            <a:chExt cx="437696" cy="214735"/>
          </a:xfrm>
        </p:grpSpPr>
        <p:sp>
          <p:nvSpPr>
            <p:cNvPr id="32" name="Freeform 3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3" name="TextBox 3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grpSp>
        <p:nvGrpSpPr>
          <p:cNvPr id="34" name="Group 34"/>
          <p:cNvGrpSpPr/>
          <p:nvPr/>
        </p:nvGrpSpPr>
        <p:grpSpPr>
          <a:xfrm>
            <a:off x="16471328" y="8442977"/>
            <a:ext cx="1661876" cy="815323"/>
            <a:chOff x="0" y="0"/>
            <a:chExt cx="437696" cy="214735"/>
          </a:xfrm>
        </p:grpSpPr>
        <p:sp>
          <p:nvSpPr>
            <p:cNvPr id="35" name="Freeform 35"/>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6" name="TextBox 36"/>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37" name="TextBox 37"/>
          <p:cNvSpPr txBox="1"/>
          <p:nvPr/>
        </p:nvSpPr>
        <p:spPr>
          <a:xfrm>
            <a:off x="7290999" y="2659801"/>
            <a:ext cx="1614476"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aqinudød</a:t>
            </a:r>
          </a:p>
        </p:txBody>
      </p:sp>
      <p:sp>
        <p:nvSpPr>
          <p:cNvPr id="38" name="TextBox 38"/>
          <p:cNvSpPr txBox="1"/>
          <p:nvPr/>
        </p:nvSpPr>
        <p:spPr>
          <a:xfrm>
            <a:off x="9433773" y="2659801"/>
            <a:ext cx="1502968"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orinoçim</a:t>
            </a:r>
          </a:p>
        </p:txBody>
      </p:sp>
      <p:sp>
        <p:nvSpPr>
          <p:cNvPr id="39" name="TextBox 39"/>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40" name="TextBox 40"/>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41" name="TextBox 41"/>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2" name="TextBox 42"/>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3" name="TextBox 43"/>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4" name="TextBox 44"/>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5" name="TextBox 45"/>
          <p:cNvSpPr txBox="1"/>
          <p:nvPr/>
        </p:nvSpPr>
        <p:spPr>
          <a:xfrm>
            <a:off x="2225372" y="6126344"/>
            <a:ext cx="67654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6" name="TextBox 46"/>
          <p:cNvSpPr txBox="1"/>
          <p:nvPr/>
        </p:nvSpPr>
        <p:spPr>
          <a:xfrm>
            <a:off x="13390463" y="6204700"/>
            <a:ext cx="1287965"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uquçun</a:t>
            </a:r>
          </a:p>
        </p:txBody>
      </p:sp>
      <p:sp>
        <p:nvSpPr>
          <p:cNvPr id="47" name="TextBox 47"/>
          <p:cNvSpPr txBox="1"/>
          <p:nvPr/>
        </p:nvSpPr>
        <p:spPr>
          <a:xfrm>
            <a:off x="1592729" y="7323403"/>
            <a:ext cx="15102543" cy="580709"/>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Helvetica World"/>
              </a:rPr>
              <a:t>In this language, what would you call your</a:t>
            </a:r>
            <a:r>
              <a:rPr lang="en-US" sz="3199" dirty="0">
                <a:solidFill>
                  <a:srgbClr val="000000"/>
                </a:solidFill>
                <a:latin typeface="Helvetica World Bold"/>
              </a:rPr>
              <a:t> mother’s brother’s son</a:t>
            </a:r>
            <a:r>
              <a:rPr lang="en-US" sz="3199" dirty="0">
                <a:solidFill>
                  <a:srgbClr val="000000"/>
                </a:solidFill>
                <a:latin typeface="Helvetica World"/>
              </a:rPr>
              <a:t>?</a:t>
            </a:r>
          </a:p>
        </p:txBody>
      </p:sp>
      <p:sp>
        <p:nvSpPr>
          <p:cNvPr id="48" name="TextBox 48"/>
          <p:cNvSpPr txBox="1"/>
          <p:nvPr/>
        </p:nvSpPr>
        <p:spPr>
          <a:xfrm>
            <a:off x="281609"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UNDO</a:t>
            </a:r>
          </a:p>
        </p:txBody>
      </p:sp>
      <p:sp>
        <p:nvSpPr>
          <p:cNvPr id="49" name="TextBox 49"/>
          <p:cNvSpPr txBox="1"/>
          <p:nvPr/>
        </p:nvSpPr>
        <p:spPr>
          <a:xfrm>
            <a:off x="16555174"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DONE</a:t>
            </a:r>
          </a:p>
        </p:txBody>
      </p:sp>
      <p:grpSp>
        <p:nvGrpSpPr>
          <p:cNvPr id="50" name="Group 2">
            <a:extLst>
              <a:ext uri="{FF2B5EF4-FFF2-40B4-BE49-F238E27FC236}">
                <a16:creationId xmlns:a16="http://schemas.microsoft.com/office/drawing/2014/main" id="{F877E391-64D5-4A48-9AE9-FDE3C92806F2}"/>
              </a:ext>
            </a:extLst>
          </p:cNvPr>
          <p:cNvGrpSpPr/>
          <p:nvPr/>
        </p:nvGrpSpPr>
        <p:grpSpPr>
          <a:xfrm>
            <a:off x="0" y="9778174"/>
            <a:ext cx="18288000" cy="419258"/>
            <a:chOff x="0" y="0"/>
            <a:chExt cx="24384000" cy="559011"/>
          </a:xfrm>
        </p:grpSpPr>
        <p:grpSp>
          <p:nvGrpSpPr>
            <p:cNvPr id="51" name="Group 3">
              <a:extLst>
                <a:ext uri="{FF2B5EF4-FFF2-40B4-BE49-F238E27FC236}">
                  <a16:creationId xmlns:a16="http://schemas.microsoft.com/office/drawing/2014/main" id="{8B7255FB-D21D-4D8B-8039-532DE7557E02}"/>
                </a:ext>
              </a:extLst>
            </p:cNvPr>
            <p:cNvGrpSpPr/>
            <p:nvPr/>
          </p:nvGrpSpPr>
          <p:grpSpPr>
            <a:xfrm>
              <a:off x="0" y="0"/>
              <a:ext cx="24384000" cy="559011"/>
              <a:chOff x="0" y="0"/>
              <a:chExt cx="4816593" cy="110422"/>
            </a:xfrm>
          </p:grpSpPr>
          <p:sp>
            <p:nvSpPr>
              <p:cNvPr id="53" name="Freeform 4">
                <a:extLst>
                  <a:ext uri="{FF2B5EF4-FFF2-40B4-BE49-F238E27FC236}">
                    <a16:creationId xmlns:a16="http://schemas.microsoft.com/office/drawing/2014/main" id="{C03E1E3B-FB7C-4F25-B6AE-567F989AE5E9}"/>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4" name="TextBox 5">
                <a:extLst>
                  <a:ext uri="{FF2B5EF4-FFF2-40B4-BE49-F238E27FC236}">
                    <a16:creationId xmlns:a16="http://schemas.microsoft.com/office/drawing/2014/main" id="{12C75936-790A-4239-998F-85AC3DE612B9}"/>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2" name="TextBox 6">
              <a:extLst>
                <a:ext uri="{FF2B5EF4-FFF2-40B4-BE49-F238E27FC236}">
                  <a16:creationId xmlns:a16="http://schemas.microsoft.com/office/drawing/2014/main" id="{77708B43-D1B4-41B0-A3F1-C845503F0B13}"/>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0" y="23569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txBody>
          <a:bodyPr/>
          <a:lstStyle/>
          <a:p>
            <a:endParaRPr lang="en-GB" dirty="0"/>
          </a:p>
        </p:txBody>
      </p:sp>
      <p:grpSp>
        <p:nvGrpSpPr>
          <p:cNvPr id="11" name="Group 11"/>
          <p:cNvGrpSpPr/>
          <p:nvPr/>
        </p:nvGrpSpPr>
        <p:grpSpPr>
          <a:xfrm>
            <a:off x="6609378" y="8424821"/>
            <a:ext cx="2335255" cy="815323"/>
            <a:chOff x="0" y="0"/>
            <a:chExt cx="3113674" cy="1087097"/>
          </a:xfrm>
        </p:grpSpPr>
        <p:grpSp>
          <p:nvGrpSpPr>
            <p:cNvPr id="12" name="Group 12"/>
            <p:cNvGrpSpPr/>
            <p:nvPr/>
          </p:nvGrpSpPr>
          <p:grpSpPr>
            <a:xfrm>
              <a:off x="0" y="0"/>
              <a:ext cx="3113674" cy="1087097"/>
              <a:chOff x="0" y="0"/>
              <a:chExt cx="615047" cy="214735"/>
            </a:xfrm>
          </p:grpSpPr>
          <p:sp>
            <p:nvSpPr>
              <p:cNvPr id="13" name="Freeform 13"/>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14" name="TextBox 14"/>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530019" y="89985"/>
              <a:ext cx="2109172" cy="741741"/>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err="1">
                  <a:solidFill>
                    <a:srgbClr val="000000"/>
                  </a:solidFill>
                  <a:latin typeface="Helvetica World Bold"/>
                </a:rPr>
                <a:t>uquçun</a:t>
              </a:r>
              <a:endParaRPr lang="en-US" sz="3399" u="none" strike="noStrike" dirty="0">
                <a:solidFill>
                  <a:srgbClr val="000000"/>
                </a:solidFill>
                <a:latin typeface="Helvetica World Bold"/>
              </a:endParaRPr>
            </a:p>
          </p:txBody>
        </p:sp>
      </p:grpSp>
      <p:grpSp>
        <p:nvGrpSpPr>
          <p:cNvPr id="16" name="Group 16"/>
          <p:cNvGrpSpPr/>
          <p:nvPr/>
        </p:nvGrpSpPr>
        <p:grpSpPr>
          <a:xfrm>
            <a:off x="3874072" y="8442977"/>
            <a:ext cx="2335255" cy="815323"/>
            <a:chOff x="0" y="0"/>
            <a:chExt cx="3113674" cy="1087097"/>
          </a:xfrm>
        </p:grpSpPr>
        <p:sp>
          <p:nvSpPr>
            <p:cNvPr id="17" name="TextBox 17"/>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iqur</a:t>
              </a:r>
            </a:p>
          </p:txBody>
        </p:sp>
        <p:grpSp>
          <p:nvGrpSpPr>
            <p:cNvPr id="18" name="Group 18"/>
            <p:cNvGrpSpPr/>
            <p:nvPr/>
          </p:nvGrpSpPr>
          <p:grpSpPr>
            <a:xfrm>
              <a:off x="0" y="0"/>
              <a:ext cx="3113674" cy="1087097"/>
              <a:chOff x="0" y="0"/>
              <a:chExt cx="615047" cy="214735"/>
            </a:xfrm>
          </p:grpSpPr>
          <p:sp>
            <p:nvSpPr>
              <p:cNvPr id="19" name="Freeform 1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0" name="TextBox 2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1" name="Group 21"/>
          <p:cNvGrpSpPr/>
          <p:nvPr/>
        </p:nvGrpSpPr>
        <p:grpSpPr>
          <a:xfrm>
            <a:off x="9343367" y="8442977"/>
            <a:ext cx="2335255" cy="815323"/>
            <a:chOff x="0" y="0"/>
            <a:chExt cx="3113674" cy="1087097"/>
          </a:xfrm>
        </p:grpSpPr>
        <p:sp>
          <p:nvSpPr>
            <p:cNvPr id="22" name="TextBox 22"/>
            <p:cNvSpPr txBox="1"/>
            <p:nvPr/>
          </p:nvSpPr>
          <p:spPr>
            <a:xfrm>
              <a:off x="551376" y="89985"/>
              <a:ext cx="2010833"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adeçim</a:t>
              </a:r>
            </a:p>
          </p:txBody>
        </p:sp>
        <p:grpSp>
          <p:nvGrpSpPr>
            <p:cNvPr id="23" name="Group 23"/>
            <p:cNvGrpSpPr/>
            <p:nvPr/>
          </p:nvGrpSpPr>
          <p:grpSpPr>
            <a:xfrm>
              <a:off x="0" y="0"/>
              <a:ext cx="3113674" cy="1087097"/>
              <a:chOff x="0" y="0"/>
              <a:chExt cx="615047" cy="214735"/>
            </a:xfrm>
          </p:grpSpPr>
          <p:sp>
            <p:nvSpPr>
              <p:cNvPr id="24" name="Freeform 24"/>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5" name="TextBox 25"/>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6" name="Group 26"/>
          <p:cNvGrpSpPr/>
          <p:nvPr/>
        </p:nvGrpSpPr>
        <p:grpSpPr>
          <a:xfrm>
            <a:off x="12078672" y="8424821"/>
            <a:ext cx="2335255" cy="815323"/>
            <a:chOff x="0" y="0"/>
            <a:chExt cx="3113674" cy="1087097"/>
          </a:xfrm>
        </p:grpSpPr>
        <p:sp>
          <p:nvSpPr>
            <p:cNvPr id="27" name="TextBox 27"/>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aweh</a:t>
              </a:r>
            </a:p>
          </p:txBody>
        </p:sp>
        <p:grpSp>
          <p:nvGrpSpPr>
            <p:cNvPr id="28" name="Group 28"/>
            <p:cNvGrpSpPr/>
            <p:nvPr/>
          </p:nvGrpSpPr>
          <p:grpSpPr>
            <a:xfrm>
              <a:off x="0" y="0"/>
              <a:ext cx="3113674" cy="1087097"/>
              <a:chOff x="0" y="0"/>
              <a:chExt cx="615047" cy="214735"/>
            </a:xfrm>
          </p:grpSpPr>
          <p:sp>
            <p:nvSpPr>
              <p:cNvPr id="29" name="Freeform 2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30" name="TextBox 3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31" name="Group 31"/>
          <p:cNvGrpSpPr/>
          <p:nvPr/>
        </p:nvGrpSpPr>
        <p:grpSpPr>
          <a:xfrm>
            <a:off x="16471328" y="8442977"/>
            <a:ext cx="1661876" cy="815323"/>
            <a:chOff x="0" y="0"/>
            <a:chExt cx="437696" cy="214735"/>
          </a:xfrm>
        </p:grpSpPr>
        <p:sp>
          <p:nvSpPr>
            <p:cNvPr id="32" name="Freeform 3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3" name="TextBox 3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34" name="TextBox 34"/>
          <p:cNvSpPr txBox="1"/>
          <p:nvPr/>
        </p:nvSpPr>
        <p:spPr>
          <a:xfrm>
            <a:off x="7290998" y="2659801"/>
            <a:ext cx="1548201"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35" name="TextBox 35"/>
          <p:cNvSpPr txBox="1"/>
          <p:nvPr/>
        </p:nvSpPr>
        <p:spPr>
          <a:xfrm>
            <a:off x="9433773" y="2659801"/>
            <a:ext cx="1441270"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orinoçim</a:t>
            </a:r>
          </a:p>
        </p:txBody>
      </p:sp>
      <p:sp>
        <p:nvSpPr>
          <p:cNvPr id="36" name="TextBox 36"/>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7" name="TextBox 37"/>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8" name="TextBox 38"/>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9" name="TextBox 39"/>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0" name="TextBox 40"/>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1" name="TextBox 41"/>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2" name="TextBox 42"/>
          <p:cNvSpPr txBox="1"/>
          <p:nvPr/>
        </p:nvSpPr>
        <p:spPr>
          <a:xfrm>
            <a:off x="2225373" y="6126344"/>
            <a:ext cx="648776"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iqur</a:t>
            </a:r>
          </a:p>
        </p:txBody>
      </p:sp>
      <p:sp>
        <p:nvSpPr>
          <p:cNvPr id="43" name="TextBox 43"/>
          <p:cNvSpPr txBox="1"/>
          <p:nvPr/>
        </p:nvSpPr>
        <p:spPr>
          <a:xfrm>
            <a:off x="13390463" y="6204700"/>
            <a:ext cx="1235094"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uquçun</a:t>
            </a:r>
          </a:p>
        </p:txBody>
      </p:sp>
      <p:sp>
        <p:nvSpPr>
          <p:cNvPr id="45" name="TextBox 45"/>
          <p:cNvSpPr txBox="1"/>
          <p:nvPr/>
        </p:nvSpPr>
        <p:spPr>
          <a:xfrm>
            <a:off x="16555174"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DONE</a:t>
            </a:r>
          </a:p>
        </p:txBody>
      </p:sp>
      <p:sp>
        <p:nvSpPr>
          <p:cNvPr id="46" name="TextBox 46"/>
          <p:cNvSpPr txBox="1"/>
          <p:nvPr/>
        </p:nvSpPr>
        <p:spPr>
          <a:xfrm>
            <a:off x="5486269" y="6138025"/>
            <a:ext cx="648776"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FF0000"/>
                </a:solidFill>
                <a:latin typeface="Helvetica World Bold"/>
              </a:rPr>
              <a:t>iqur</a:t>
            </a:r>
            <a:endParaRPr lang="en-US" sz="2599" dirty="0">
              <a:solidFill>
                <a:srgbClr val="FF0000"/>
              </a:solidFill>
              <a:latin typeface="Helvetica World Bold"/>
            </a:endParaRPr>
          </a:p>
        </p:txBody>
      </p:sp>
      <p:grpSp>
        <p:nvGrpSpPr>
          <p:cNvPr id="47" name="Group 47"/>
          <p:cNvGrpSpPr/>
          <p:nvPr/>
        </p:nvGrpSpPr>
        <p:grpSpPr>
          <a:xfrm>
            <a:off x="197762" y="8442977"/>
            <a:ext cx="1661876" cy="815323"/>
            <a:chOff x="0" y="0"/>
            <a:chExt cx="2215835" cy="1087097"/>
          </a:xfrm>
        </p:grpSpPr>
        <p:grpSp>
          <p:nvGrpSpPr>
            <p:cNvPr id="48" name="Group 48"/>
            <p:cNvGrpSpPr/>
            <p:nvPr/>
          </p:nvGrpSpPr>
          <p:grpSpPr>
            <a:xfrm>
              <a:off x="0" y="0"/>
              <a:ext cx="2215835" cy="1087097"/>
              <a:chOff x="0" y="0"/>
              <a:chExt cx="437696" cy="214735"/>
            </a:xfrm>
          </p:grpSpPr>
          <p:sp>
            <p:nvSpPr>
              <p:cNvPr id="49" name="Freeform 49"/>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000000"/>
                </a:solidFill>
                <a:prstDash val="solid"/>
                <a:round/>
              </a:ln>
            </p:spPr>
          </p:sp>
          <p:sp>
            <p:nvSpPr>
              <p:cNvPr id="50" name="TextBox 50"/>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51" name="TextBox 51"/>
            <p:cNvSpPr txBox="1"/>
            <p:nvPr/>
          </p:nvSpPr>
          <p:spPr>
            <a:xfrm>
              <a:off x="111796" y="134396"/>
              <a:ext cx="2050189" cy="7516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a:rPr>
                <a:t>UNDO</a:t>
              </a:r>
            </a:p>
          </p:txBody>
        </p:sp>
      </p:grpSp>
      <p:grpSp>
        <p:nvGrpSpPr>
          <p:cNvPr id="52" name="Group 2">
            <a:extLst>
              <a:ext uri="{FF2B5EF4-FFF2-40B4-BE49-F238E27FC236}">
                <a16:creationId xmlns:a16="http://schemas.microsoft.com/office/drawing/2014/main" id="{584C2B66-9791-473A-8036-55A5D466CAD4}"/>
              </a:ext>
            </a:extLst>
          </p:cNvPr>
          <p:cNvGrpSpPr/>
          <p:nvPr/>
        </p:nvGrpSpPr>
        <p:grpSpPr>
          <a:xfrm>
            <a:off x="0" y="9778174"/>
            <a:ext cx="18288000" cy="419258"/>
            <a:chOff x="0" y="0"/>
            <a:chExt cx="24384000" cy="559011"/>
          </a:xfrm>
        </p:grpSpPr>
        <p:grpSp>
          <p:nvGrpSpPr>
            <p:cNvPr id="53" name="Group 3">
              <a:extLst>
                <a:ext uri="{FF2B5EF4-FFF2-40B4-BE49-F238E27FC236}">
                  <a16:creationId xmlns:a16="http://schemas.microsoft.com/office/drawing/2014/main" id="{6A05330F-0ABA-4072-81B9-FBCECAA6DCFB}"/>
                </a:ext>
              </a:extLst>
            </p:cNvPr>
            <p:cNvGrpSpPr/>
            <p:nvPr/>
          </p:nvGrpSpPr>
          <p:grpSpPr>
            <a:xfrm>
              <a:off x="0" y="0"/>
              <a:ext cx="24384000" cy="559011"/>
              <a:chOff x="0" y="0"/>
              <a:chExt cx="4816593" cy="110422"/>
            </a:xfrm>
          </p:grpSpPr>
          <p:sp>
            <p:nvSpPr>
              <p:cNvPr id="55" name="Freeform 4">
                <a:extLst>
                  <a:ext uri="{FF2B5EF4-FFF2-40B4-BE49-F238E27FC236}">
                    <a16:creationId xmlns:a16="http://schemas.microsoft.com/office/drawing/2014/main" id="{6DEC8F4C-1588-4C3C-AD97-32953D602641}"/>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6" name="TextBox 5">
                <a:extLst>
                  <a:ext uri="{FF2B5EF4-FFF2-40B4-BE49-F238E27FC236}">
                    <a16:creationId xmlns:a16="http://schemas.microsoft.com/office/drawing/2014/main" id="{0DA2DCE5-8AF7-4164-8297-98EB8DE5F979}"/>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4" name="TextBox 6">
              <a:extLst>
                <a:ext uri="{FF2B5EF4-FFF2-40B4-BE49-F238E27FC236}">
                  <a16:creationId xmlns:a16="http://schemas.microsoft.com/office/drawing/2014/main" id="{9B3BE819-A2AA-46F0-94C2-6ABAD7E65941}"/>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57" name="TextBox 47">
            <a:extLst>
              <a:ext uri="{FF2B5EF4-FFF2-40B4-BE49-F238E27FC236}">
                <a16:creationId xmlns:a16="http://schemas.microsoft.com/office/drawing/2014/main" id="{153133E4-CBAF-44D9-81FC-FE333CE9CEE5}"/>
              </a:ext>
            </a:extLst>
          </p:cNvPr>
          <p:cNvSpPr txBox="1"/>
          <p:nvPr/>
        </p:nvSpPr>
        <p:spPr>
          <a:xfrm>
            <a:off x="1592729" y="7323403"/>
            <a:ext cx="15102543" cy="580709"/>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Helvetica World"/>
              </a:rPr>
              <a:t>In this language, what would you call your</a:t>
            </a:r>
            <a:r>
              <a:rPr lang="en-US" sz="3199" dirty="0">
                <a:solidFill>
                  <a:srgbClr val="000000"/>
                </a:solidFill>
                <a:latin typeface="Helvetica World Bold"/>
              </a:rPr>
              <a:t> mother’s brother’s son</a:t>
            </a:r>
            <a:r>
              <a:rPr lang="en-US" sz="3199" dirty="0">
                <a:solidFill>
                  <a:srgbClr val="000000"/>
                </a:solidFill>
                <a:latin typeface="Helvetica World"/>
              </a:rPr>
              <a:t>?</a:t>
            </a:r>
          </a:p>
        </p:txBody>
      </p:sp>
    </p:spTree>
    <p:extLst>
      <p:ext uri="{BB962C8B-B14F-4D97-AF65-F5344CB8AC3E}">
        <p14:creationId xmlns:p14="http://schemas.microsoft.com/office/powerpoint/2010/main" val="31780611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72795" y="4792209"/>
            <a:ext cx="1714500" cy="1714500"/>
            <a:chOff x="0" y="0"/>
            <a:chExt cx="482719" cy="482719"/>
          </a:xfrm>
        </p:grpSpPr>
        <p:sp>
          <p:nvSpPr>
            <p:cNvPr id="8" name="Freeform 8"/>
            <p:cNvSpPr/>
            <p:nvPr/>
          </p:nvSpPr>
          <p:spPr>
            <a:xfrm>
              <a:off x="0" y="0"/>
              <a:ext cx="482719" cy="482719"/>
            </a:xfrm>
            <a:custGeom>
              <a:avLst/>
              <a:gdLst/>
              <a:ahLst/>
              <a:cxnLst/>
              <a:rect l="l" t="t" r="r" b="b"/>
              <a:pathLst>
                <a:path w="482719" h="482719">
                  <a:moveTo>
                    <a:pt x="0" y="0"/>
                  </a:moveTo>
                  <a:lnTo>
                    <a:pt x="482719" y="0"/>
                  </a:lnTo>
                  <a:lnTo>
                    <a:pt x="482719" y="482719"/>
                  </a:lnTo>
                  <a:lnTo>
                    <a:pt x="0" y="482719"/>
                  </a:lnTo>
                  <a:close/>
                </a:path>
              </a:pathLst>
            </a:custGeom>
            <a:solidFill>
              <a:srgbClr val="F2DC81"/>
            </a:solidFill>
            <a:ln w="76200" cap="sq">
              <a:solidFill>
                <a:srgbClr val="AC4537"/>
              </a:solidFill>
              <a:prstDash val="solid"/>
              <a:miter/>
            </a:ln>
          </p:spPr>
        </p:sp>
        <p:sp>
          <p:nvSpPr>
            <p:cNvPr id="9" name="TextBox 9"/>
            <p:cNvSpPr txBox="1"/>
            <p:nvPr/>
          </p:nvSpPr>
          <p:spPr>
            <a:xfrm>
              <a:off x="0" y="-28575"/>
              <a:ext cx="482719" cy="511294"/>
            </a:xfrm>
            <a:prstGeom prst="rect">
              <a:avLst/>
            </a:prstGeom>
          </p:spPr>
          <p:txBody>
            <a:bodyPr lIns="50800" tIns="50800" rIns="50800" bIns="50800" rtlCol="0" anchor="ctr"/>
            <a:lstStyle/>
            <a:p>
              <a:pPr algn="ctr">
                <a:lnSpc>
                  <a:spcPts val="2799"/>
                </a:lnSpc>
              </a:pPr>
              <a:endParaRPr/>
            </a:p>
          </p:txBody>
        </p:sp>
      </p:grpSp>
      <p:sp>
        <p:nvSpPr>
          <p:cNvPr id="10" name="Freeform 10"/>
          <p:cNvSpPr/>
          <p:nvPr/>
        </p:nvSpPr>
        <p:spPr>
          <a:xfrm>
            <a:off x="0" y="23569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sp>
      <p:grpSp>
        <p:nvGrpSpPr>
          <p:cNvPr id="11" name="Group 11"/>
          <p:cNvGrpSpPr/>
          <p:nvPr/>
        </p:nvGrpSpPr>
        <p:grpSpPr>
          <a:xfrm>
            <a:off x="6609378" y="8424821"/>
            <a:ext cx="2335255" cy="815323"/>
            <a:chOff x="0" y="0"/>
            <a:chExt cx="3113674" cy="1087097"/>
          </a:xfrm>
        </p:grpSpPr>
        <p:grpSp>
          <p:nvGrpSpPr>
            <p:cNvPr id="12" name="Group 12"/>
            <p:cNvGrpSpPr/>
            <p:nvPr/>
          </p:nvGrpSpPr>
          <p:grpSpPr>
            <a:xfrm>
              <a:off x="0" y="0"/>
              <a:ext cx="3113674" cy="1087097"/>
              <a:chOff x="0" y="0"/>
              <a:chExt cx="615047" cy="214735"/>
            </a:xfrm>
          </p:grpSpPr>
          <p:sp>
            <p:nvSpPr>
              <p:cNvPr id="13" name="Freeform 13"/>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14" name="TextBox 14"/>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530019" y="89985"/>
              <a:ext cx="2109172" cy="741741"/>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err="1">
                  <a:solidFill>
                    <a:srgbClr val="000000"/>
                  </a:solidFill>
                  <a:latin typeface="Helvetica World Bold"/>
                </a:rPr>
                <a:t>uquçun</a:t>
              </a:r>
              <a:endParaRPr lang="en-US" sz="3399" u="none" strike="noStrike" dirty="0">
                <a:solidFill>
                  <a:srgbClr val="000000"/>
                </a:solidFill>
                <a:latin typeface="Helvetica World Bold"/>
              </a:endParaRPr>
            </a:p>
          </p:txBody>
        </p:sp>
      </p:grpSp>
      <p:grpSp>
        <p:nvGrpSpPr>
          <p:cNvPr id="16" name="Group 16"/>
          <p:cNvGrpSpPr/>
          <p:nvPr/>
        </p:nvGrpSpPr>
        <p:grpSpPr>
          <a:xfrm>
            <a:off x="3874072" y="8442977"/>
            <a:ext cx="2335255" cy="815323"/>
            <a:chOff x="0" y="0"/>
            <a:chExt cx="3113674" cy="1087097"/>
          </a:xfrm>
        </p:grpSpPr>
        <p:sp>
          <p:nvSpPr>
            <p:cNvPr id="17" name="TextBox 17"/>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iqur</a:t>
              </a:r>
            </a:p>
          </p:txBody>
        </p:sp>
        <p:grpSp>
          <p:nvGrpSpPr>
            <p:cNvPr id="18" name="Group 18"/>
            <p:cNvGrpSpPr/>
            <p:nvPr/>
          </p:nvGrpSpPr>
          <p:grpSpPr>
            <a:xfrm>
              <a:off x="0" y="0"/>
              <a:ext cx="3113674" cy="1087097"/>
              <a:chOff x="0" y="0"/>
              <a:chExt cx="615047" cy="214735"/>
            </a:xfrm>
          </p:grpSpPr>
          <p:sp>
            <p:nvSpPr>
              <p:cNvPr id="19" name="Freeform 1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0" name="TextBox 2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1" name="Group 21"/>
          <p:cNvGrpSpPr/>
          <p:nvPr/>
        </p:nvGrpSpPr>
        <p:grpSpPr>
          <a:xfrm>
            <a:off x="9343367" y="8442977"/>
            <a:ext cx="2335255" cy="815323"/>
            <a:chOff x="0" y="0"/>
            <a:chExt cx="3113674" cy="1087097"/>
          </a:xfrm>
        </p:grpSpPr>
        <p:sp>
          <p:nvSpPr>
            <p:cNvPr id="22" name="TextBox 22"/>
            <p:cNvSpPr txBox="1"/>
            <p:nvPr/>
          </p:nvSpPr>
          <p:spPr>
            <a:xfrm>
              <a:off x="551376" y="89985"/>
              <a:ext cx="2010833"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adeçim</a:t>
              </a:r>
            </a:p>
          </p:txBody>
        </p:sp>
        <p:grpSp>
          <p:nvGrpSpPr>
            <p:cNvPr id="23" name="Group 23"/>
            <p:cNvGrpSpPr/>
            <p:nvPr/>
          </p:nvGrpSpPr>
          <p:grpSpPr>
            <a:xfrm>
              <a:off x="0" y="0"/>
              <a:ext cx="3113674" cy="1087097"/>
              <a:chOff x="0" y="0"/>
              <a:chExt cx="615047" cy="214735"/>
            </a:xfrm>
          </p:grpSpPr>
          <p:sp>
            <p:nvSpPr>
              <p:cNvPr id="24" name="Freeform 24"/>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5" name="TextBox 25"/>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6" name="Group 26"/>
          <p:cNvGrpSpPr/>
          <p:nvPr/>
        </p:nvGrpSpPr>
        <p:grpSpPr>
          <a:xfrm>
            <a:off x="12078672" y="8424821"/>
            <a:ext cx="2335255" cy="815323"/>
            <a:chOff x="0" y="0"/>
            <a:chExt cx="3113674" cy="1087097"/>
          </a:xfrm>
        </p:grpSpPr>
        <p:sp>
          <p:nvSpPr>
            <p:cNvPr id="27" name="TextBox 27"/>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aweh</a:t>
              </a:r>
            </a:p>
          </p:txBody>
        </p:sp>
        <p:grpSp>
          <p:nvGrpSpPr>
            <p:cNvPr id="28" name="Group 28"/>
            <p:cNvGrpSpPr/>
            <p:nvPr/>
          </p:nvGrpSpPr>
          <p:grpSpPr>
            <a:xfrm>
              <a:off x="0" y="0"/>
              <a:ext cx="3113674" cy="1087097"/>
              <a:chOff x="0" y="0"/>
              <a:chExt cx="615047" cy="214735"/>
            </a:xfrm>
          </p:grpSpPr>
          <p:sp>
            <p:nvSpPr>
              <p:cNvPr id="29" name="Freeform 2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30" name="TextBox 3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31" name="Group 31"/>
          <p:cNvGrpSpPr/>
          <p:nvPr/>
        </p:nvGrpSpPr>
        <p:grpSpPr>
          <a:xfrm>
            <a:off x="16471328" y="8442977"/>
            <a:ext cx="1661876" cy="815323"/>
            <a:chOff x="0" y="0"/>
            <a:chExt cx="437696" cy="214735"/>
          </a:xfrm>
        </p:grpSpPr>
        <p:sp>
          <p:nvSpPr>
            <p:cNvPr id="32" name="Freeform 3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3" name="TextBox 3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34" name="TextBox 34"/>
          <p:cNvSpPr txBox="1"/>
          <p:nvPr/>
        </p:nvSpPr>
        <p:spPr>
          <a:xfrm>
            <a:off x="7290998" y="2659801"/>
            <a:ext cx="1548201"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35" name="TextBox 35"/>
          <p:cNvSpPr txBox="1"/>
          <p:nvPr/>
        </p:nvSpPr>
        <p:spPr>
          <a:xfrm>
            <a:off x="9433773" y="2659801"/>
            <a:ext cx="1441270"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orinoçim</a:t>
            </a:r>
          </a:p>
        </p:txBody>
      </p:sp>
      <p:sp>
        <p:nvSpPr>
          <p:cNvPr id="36" name="TextBox 36"/>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7" name="TextBox 37"/>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8" name="TextBox 38"/>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9" name="TextBox 39"/>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0" name="TextBox 40"/>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1" name="TextBox 41"/>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2" name="TextBox 42"/>
          <p:cNvSpPr txBox="1"/>
          <p:nvPr/>
        </p:nvSpPr>
        <p:spPr>
          <a:xfrm>
            <a:off x="2225373" y="6126344"/>
            <a:ext cx="648776"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iqur</a:t>
            </a:r>
          </a:p>
        </p:txBody>
      </p:sp>
      <p:sp>
        <p:nvSpPr>
          <p:cNvPr id="43" name="TextBox 43"/>
          <p:cNvSpPr txBox="1"/>
          <p:nvPr/>
        </p:nvSpPr>
        <p:spPr>
          <a:xfrm>
            <a:off x="13390463" y="6204700"/>
            <a:ext cx="1235094"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uquçun</a:t>
            </a:r>
          </a:p>
        </p:txBody>
      </p:sp>
      <p:sp>
        <p:nvSpPr>
          <p:cNvPr id="44" name="TextBox 44"/>
          <p:cNvSpPr txBox="1"/>
          <p:nvPr/>
        </p:nvSpPr>
        <p:spPr>
          <a:xfrm>
            <a:off x="1592729" y="7323403"/>
            <a:ext cx="15102543" cy="580709"/>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Helvetica World"/>
              </a:rPr>
              <a:t>In this language, what would you call your</a:t>
            </a:r>
            <a:r>
              <a:rPr lang="en-US" sz="3199">
                <a:solidFill>
                  <a:srgbClr val="000000"/>
                </a:solidFill>
                <a:latin typeface="Helvetica World Bold"/>
              </a:rPr>
              <a:t> mother’s sister’s daughter</a:t>
            </a:r>
            <a:r>
              <a:rPr lang="en-US" sz="3199">
                <a:solidFill>
                  <a:srgbClr val="000000"/>
                </a:solidFill>
                <a:latin typeface="Helvetica World"/>
              </a:rPr>
              <a:t>?</a:t>
            </a:r>
          </a:p>
        </p:txBody>
      </p:sp>
      <p:sp>
        <p:nvSpPr>
          <p:cNvPr id="45" name="TextBox 45"/>
          <p:cNvSpPr txBox="1"/>
          <p:nvPr/>
        </p:nvSpPr>
        <p:spPr>
          <a:xfrm>
            <a:off x="16555174"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DONE</a:t>
            </a:r>
          </a:p>
        </p:txBody>
      </p:sp>
      <p:sp>
        <p:nvSpPr>
          <p:cNvPr id="46" name="TextBox 46"/>
          <p:cNvSpPr txBox="1"/>
          <p:nvPr/>
        </p:nvSpPr>
        <p:spPr>
          <a:xfrm>
            <a:off x="5486269" y="6138025"/>
            <a:ext cx="648776"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iqur</a:t>
            </a:r>
          </a:p>
        </p:txBody>
      </p:sp>
      <p:grpSp>
        <p:nvGrpSpPr>
          <p:cNvPr id="47" name="Group 47"/>
          <p:cNvGrpSpPr/>
          <p:nvPr/>
        </p:nvGrpSpPr>
        <p:grpSpPr>
          <a:xfrm>
            <a:off x="197762" y="8442977"/>
            <a:ext cx="1661876" cy="815323"/>
            <a:chOff x="0" y="0"/>
            <a:chExt cx="2215835" cy="1087097"/>
          </a:xfrm>
        </p:grpSpPr>
        <p:grpSp>
          <p:nvGrpSpPr>
            <p:cNvPr id="48" name="Group 48"/>
            <p:cNvGrpSpPr/>
            <p:nvPr/>
          </p:nvGrpSpPr>
          <p:grpSpPr>
            <a:xfrm>
              <a:off x="0" y="0"/>
              <a:ext cx="2215835" cy="1087097"/>
              <a:chOff x="0" y="0"/>
              <a:chExt cx="437696" cy="214735"/>
            </a:xfrm>
          </p:grpSpPr>
          <p:sp>
            <p:nvSpPr>
              <p:cNvPr id="49" name="Freeform 49"/>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000000"/>
                </a:solidFill>
                <a:prstDash val="solid"/>
                <a:round/>
              </a:ln>
            </p:spPr>
          </p:sp>
          <p:sp>
            <p:nvSpPr>
              <p:cNvPr id="50" name="TextBox 50"/>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51" name="TextBox 51"/>
            <p:cNvSpPr txBox="1"/>
            <p:nvPr/>
          </p:nvSpPr>
          <p:spPr>
            <a:xfrm>
              <a:off x="111796" y="134396"/>
              <a:ext cx="2050189" cy="7516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a:rPr>
                <a:t>UNDO</a:t>
              </a:r>
            </a:p>
          </p:txBody>
        </p:sp>
      </p:grpSp>
      <p:grpSp>
        <p:nvGrpSpPr>
          <p:cNvPr id="52" name="Group 2">
            <a:extLst>
              <a:ext uri="{FF2B5EF4-FFF2-40B4-BE49-F238E27FC236}">
                <a16:creationId xmlns:a16="http://schemas.microsoft.com/office/drawing/2014/main" id="{584C2B66-9791-473A-8036-55A5D466CAD4}"/>
              </a:ext>
            </a:extLst>
          </p:cNvPr>
          <p:cNvGrpSpPr/>
          <p:nvPr/>
        </p:nvGrpSpPr>
        <p:grpSpPr>
          <a:xfrm>
            <a:off x="0" y="9778174"/>
            <a:ext cx="18288000" cy="419258"/>
            <a:chOff x="0" y="0"/>
            <a:chExt cx="24384000" cy="559011"/>
          </a:xfrm>
        </p:grpSpPr>
        <p:grpSp>
          <p:nvGrpSpPr>
            <p:cNvPr id="53" name="Group 3">
              <a:extLst>
                <a:ext uri="{FF2B5EF4-FFF2-40B4-BE49-F238E27FC236}">
                  <a16:creationId xmlns:a16="http://schemas.microsoft.com/office/drawing/2014/main" id="{6A05330F-0ABA-4072-81B9-FBCECAA6DCFB}"/>
                </a:ext>
              </a:extLst>
            </p:cNvPr>
            <p:cNvGrpSpPr/>
            <p:nvPr/>
          </p:nvGrpSpPr>
          <p:grpSpPr>
            <a:xfrm>
              <a:off x="0" y="0"/>
              <a:ext cx="24384000" cy="559011"/>
              <a:chOff x="0" y="0"/>
              <a:chExt cx="4816593" cy="110422"/>
            </a:xfrm>
          </p:grpSpPr>
          <p:sp>
            <p:nvSpPr>
              <p:cNvPr id="55" name="Freeform 4">
                <a:extLst>
                  <a:ext uri="{FF2B5EF4-FFF2-40B4-BE49-F238E27FC236}">
                    <a16:creationId xmlns:a16="http://schemas.microsoft.com/office/drawing/2014/main" id="{6DEC8F4C-1588-4C3C-AD97-32953D602641}"/>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6" name="TextBox 5">
                <a:extLst>
                  <a:ext uri="{FF2B5EF4-FFF2-40B4-BE49-F238E27FC236}">
                    <a16:creationId xmlns:a16="http://schemas.microsoft.com/office/drawing/2014/main" id="{0DA2DCE5-8AF7-4164-8297-98EB8DE5F979}"/>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4" name="TextBox 6">
              <a:extLst>
                <a:ext uri="{FF2B5EF4-FFF2-40B4-BE49-F238E27FC236}">
                  <a16:creationId xmlns:a16="http://schemas.microsoft.com/office/drawing/2014/main" id="{9B3BE819-A2AA-46F0-94C2-6ABAD7E65941}"/>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0" y="23569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txBody>
          <a:bodyPr/>
          <a:lstStyle/>
          <a:p>
            <a:endParaRPr lang="en-GB" dirty="0"/>
          </a:p>
        </p:txBody>
      </p:sp>
      <p:grpSp>
        <p:nvGrpSpPr>
          <p:cNvPr id="11" name="Group 11"/>
          <p:cNvGrpSpPr/>
          <p:nvPr/>
        </p:nvGrpSpPr>
        <p:grpSpPr>
          <a:xfrm>
            <a:off x="6609378" y="8424821"/>
            <a:ext cx="2335255" cy="815323"/>
            <a:chOff x="0" y="0"/>
            <a:chExt cx="3113674" cy="1087097"/>
          </a:xfrm>
        </p:grpSpPr>
        <p:grpSp>
          <p:nvGrpSpPr>
            <p:cNvPr id="12" name="Group 12"/>
            <p:cNvGrpSpPr/>
            <p:nvPr/>
          </p:nvGrpSpPr>
          <p:grpSpPr>
            <a:xfrm>
              <a:off x="0" y="0"/>
              <a:ext cx="3113674" cy="1087097"/>
              <a:chOff x="0" y="0"/>
              <a:chExt cx="615047" cy="214735"/>
            </a:xfrm>
          </p:grpSpPr>
          <p:sp>
            <p:nvSpPr>
              <p:cNvPr id="13" name="Freeform 13"/>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14" name="TextBox 14"/>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433096" y="89985"/>
              <a:ext cx="2312210" cy="741741"/>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err="1">
                  <a:solidFill>
                    <a:srgbClr val="000000"/>
                  </a:solidFill>
                  <a:latin typeface="Helvetica World Bold"/>
                </a:rPr>
                <a:t>uquçun</a:t>
              </a:r>
              <a:endParaRPr lang="en-US" sz="3399" u="none" strike="noStrike" dirty="0">
                <a:solidFill>
                  <a:srgbClr val="000000"/>
                </a:solidFill>
                <a:latin typeface="Helvetica World Bold"/>
              </a:endParaRPr>
            </a:p>
          </p:txBody>
        </p:sp>
      </p:grpSp>
      <p:grpSp>
        <p:nvGrpSpPr>
          <p:cNvPr id="16" name="Group 16"/>
          <p:cNvGrpSpPr/>
          <p:nvPr/>
        </p:nvGrpSpPr>
        <p:grpSpPr>
          <a:xfrm>
            <a:off x="3874072" y="8442977"/>
            <a:ext cx="2335255" cy="815323"/>
            <a:chOff x="0" y="0"/>
            <a:chExt cx="3113674" cy="1087097"/>
          </a:xfrm>
        </p:grpSpPr>
        <p:sp>
          <p:nvSpPr>
            <p:cNvPr id="17" name="TextBox 17"/>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iqur</a:t>
              </a:r>
            </a:p>
          </p:txBody>
        </p:sp>
        <p:grpSp>
          <p:nvGrpSpPr>
            <p:cNvPr id="18" name="Group 18"/>
            <p:cNvGrpSpPr/>
            <p:nvPr/>
          </p:nvGrpSpPr>
          <p:grpSpPr>
            <a:xfrm>
              <a:off x="0" y="0"/>
              <a:ext cx="3113674" cy="1087097"/>
              <a:chOff x="0" y="0"/>
              <a:chExt cx="615047" cy="214735"/>
            </a:xfrm>
          </p:grpSpPr>
          <p:sp>
            <p:nvSpPr>
              <p:cNvPr id="19" name="Freeform 1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0" name="TextBox 2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1" name="Group 21"/>
          <p:cNvGrpSpPr/>
          <p:nvPr/>
        </p:nvGrpSpPr>
        <p:grpSpPr>
          <a:xfrm>
            <a:off x="9343367" y="8442977"/>
            <a:ext cx="2335255" cy="815323"/>
            <a:chOff x="0" y="0"/>
            <a:chExt cx="3113674" cy="1087097"/>
          </a:xfrm>
        </p:grpSpPr>
        <p:sp>
          <p:nvSpPr>
            <p:cNvPr id="22" name="TextBox 22"/>
            <p:cNvSpPr txBox="1"/>
            <p:nvPr/>
          </p:nvSpPr>
          <p:spPr>
            <a:xfrm>
              <a:off x="551376" y="89985"/>
              <a:ext cx="2010833"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adeçim</a:t>
              </a:r>
            </a:p>
          </p:txBody>
        </p:sp>
        <p:grpSp>
          <p:nvGrpSpPr>
            <p:cNvPr id="23" name="Group 23"/>
            <p:cNvGrpSpPr/>
            <p:nvPr/>
          </p:nvGrpSpPr>
          <p:grpSpPr>
            <a:xfrm>
              <a:off x="0" y="0"/>
              <a:ext cx="3113674" cy="1087097"/>
              <a:chOff x="0" y="0"/>
              <a:chExt cx="615047" cy="214735"/>
            </a:xfrm>
          </p:grpSpPr>
          <p:sp>
            <p:nvSpPr>
              <p:cNvPr id="24" name="Freeform 24"/>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5" name="TextBox 25"/>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6" name="Group 26"/>
          <p:cNvGrpSpPr/>
          <p:nvPr/>
        </p:nvGrpSpPr>
        <p:grpSpPr>
          <a:xfrm>
            <a:off x="12078672" y="8424821"/>
            <a:ext cx="2335255" cy="815323"/>
            <a:chOff x="0" y="0"/>
            <a:chExt cx="3113674" cy="1087097"/>
          </a:xfrm>
        </p:grpSpPr>
        <p:sp>
          <p:nvSpPr>
            <p:cNvPr id="27" name="TextBox 27"/>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aweh</a:t>
              </a:r>
            </a:p>
          </p:txBody>
        </p:sp>
        <p:grpSp>
          <p:nvGrpSpPr>
            <p:cNvPr id="28" name="Group 28"/>
            <p:cNvGrpSpPr/>
            <p:nvPr/>
          </p:nvGrpSpPr>
          <p:grpSpPr>
            <a:xfrm>
              <a:off x="0" y="0"/>
              <a:ext cx="3113674" cy="1087097"/>
              <a:chOff x="0" y="0"/>
              <a:chExt cx="615047" cy="214735"/>
            </a:xfrm>
          </p:grpSpPr>
          <p:sp>
            <p:nvSpPr>
              <p:cNvPr id="29" name="Freeform 2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30" name="TextBox 3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31" name="Group 31"/>
          <p:cNvGrpSpPr/>
          <p:nvPr/>
        </p:nvGrpSpPr>
        <p:grpSpPr>
          <a:xfrm>
            <a:off x="197762" y="8442977"/>
            <a:ext cx="1661876" cy="815323"/>
            <a:chOff x="0" y="0"/>
            <a:chExt cx="437696" cy="214735"/>
          </a:xfrm>
        </p:grpSpPr>
        <p:sp>
          <p:nvSpPr>
            <p:cNvPr id="32" name="Freeform 3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3" name="TextBox 3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grpSp>
        <p:nvGrpSpPr>
          <p:cNvPr id="34" name="Group 34"/>
          <p:cNvGrpSpPr/>
          <p:nvPr/>
        </p:nvGrpSpPr>
        <p:grpSpPr>
          <a:xfrm>
            <a:off x="16471328" y="8442977"/>
            <a:ext cx="1661876" cy="815323"/>
            <a:chOff x="0" y="0"/>
            <a:chExt cx="437696" cy="214735"/>
          </a:xfrm>
        </p:grpSpPr>
        <p:sp>
          <p:nvSpPr>
            <p:cNvPr id="35" name="Freeform 35"/>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6" name="TextBox 36"/>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37" name="TextBox 37"/>
          <p:cNvSpPr txBox="1"/>
          <p:nvPr/>
        </p:nvSpPr>
        <p:spPr>
          <a:xfrm>
            <a:off x="7290999" y="2659801"/>
            <a:ext cx="1653634"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aqinudød</a:t>
            </a:r>
          </a:p>
        </p:txBody>
      </p:sp>
      <p:sp>
        <p:nvSpPr>
          <p:cNvPr id="38" name="TextBox 38"/>
          <p:cNvSpPr txBox="1"/>
          <p:nvPr/>
        </p:nvSpPr>
        <p:spPr>
          <a:xfrm>
            <a:off x="9433773" y="2659801"/>
            <a:ext cx="1539421"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orinoçim</a:t>
            </a:r>
          </a:p>
        </p:txBody>
      </p:sp>
      <p:sp>
        <p:nvSpPr>
          <p:cNvPr id="39" name="TextBox 39"/>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40" name="TextBox 40"/>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41" name="TextBox 41"/>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2" name="TextBox 42"/>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3" name="TextBox 43"/>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4" name="TextBox 44"/>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5" name="TextBox 45"/>
          <p:cNvSpPr txBox="1"/>
          <p:nvPr/>
        </p:nvSpPr>
        <p:spPr>
          <a:xfrm>
            <a:off x="2225373" y="6126344"/>
            <a:ext cx="692958"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6" name="TextBox 46"/>
          <p:cNvSpPr txBox="1"/>
          <p:nvPr/>
        </p:nvSpPr>
        <p:spPr>
          <a:xfrm>
            <a:off x="13390463" y="6204700"/>
            <a:ext cx="1319204"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uquçun</a:t>
            </a:r>
          </a:p>
        </p:txBody>
      </p:sp>
      <p:sp>
        <p:nvSpPr>
          <p:cNvPr id="48" name="TextBox 48"/>
          <p:cNvSpPr txBox="1"/>
          <p:nvPr/>
        </p:nvSpPr>
        <p:spPr>
          <a:xfrm>
            <a:off x="281609"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UNDO</a:t>
            </a:r>
          </a:p>
        </p:txBody>
      </p:sp>
      <p:sp>
        <p:nvSpPr>
          <p:cNvPr id="49" name="TextBox 49"/>
          <p:cNvSpPr txBox="1"/>
          <p:nvPr/>
        </p:nvSpPr>
        <p:spPr>
          <a:xfrm>
            <a:off x="16555174"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DONE</a:t>
            </a:r>
          </a:p>
        </p:txBody>
      </p:sp>
      <p:sp>
        <p:nvSpPr>
          <p:cNvPr id="50" name="TextBox 50"/>
          <p:cNvSpPr txBox="1"/>
          <p:nvPr/>
        </p:nvSpPr>
        <p:spPr>
          <a:xfrm>
            <a:off x="5486269" y="6138025"/>
            <a:ext cx="692958"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51" name="TextBox 51"/>
          <p:cNvSpPr txBox="1"/>
          <p:nvPr/>
        </p:nvSpPr>
        <p:spPr>
          <a:xfrm>
            <a:off x="464292" y="6138025"/>
            <a:ext cx="838835" cy="418576"/>
          </a:xfrm>
          <a:prstGeom prst="rect">
            <a:avLst/>
          </a:prstGeom>
        </p:spPr>
        <p:txBody>
          <a:bodyPr lIns="0" tIns="0" rIns="0" bIns="0" rtlCol="0" anchor="t">
            <a:spAutoFit/>
          </a:bodyPr>
          <a:lstStyle/>
          <a:p>
            <a:pPr algn="ctr">
              <a:lnSpc>
                <a:spcPts val="3639"/>
              </a:lnSpc>
              <a:spcBef>
                <a:spcPct val="0"/>
              </a:spcBef>
            </a:pPr>
            <a:endParaRPr lang="en-US" sz="2599" dirty="0">
              <a:solidFill>
                <a:srgbClr val="FF0000"/>
              </a:solidFill>
              <a:latin typeface="Helvetica World Bold"/>
            </a:endParaRPr>
          </a:p>
        </p:txBody>
      </p:sp>
      <p:grpSp>
        <p:nvGrpSpPr>
          <p:cNvPr id="52" name="Group 2">
            <a:extLst>
              <a:ext uri="{FF2B5EF4-FFF2-40B4-BE49-F238E27FC236}">
                <a16:creationId xmlns:a16="http://schemas.microsoft.com/office/drawing/2014/main" id="{35C01A1F-9737-47DF-BD74-325F118FA17A}"/>
              </a:ext>
            </a:extLst>
          </p:cNvPr>
          <p:cNvGrpSpPr/>
          <p:nvPr/>
        </p:nvGrpSpPr>
        <p:grpSpPr>
          <a:xfrm>
            <a:off x="0" y="9778174"/>
            <a:ext cx="18288000" cy="419258"/>
            <a:chOff x="0" y="0"/>
            <a:chExt cx="24384000" cy="559011"/>
          </a:xfrm>
        </p:grpSpPr>
        <p:grpSp>
          <p:nvGrpSpPr>
            <p:cNvPr id="53" name="Group 3">
              <a:extLst>
                <a:ext uri="{FF2B5EF4-FFF2-40B4-BE49-F238E27FC236}">
                  <a16:creationId xmlns:a16="http://schemas.microsoft.com/office/drawing/2014/main" id="{25FAF94D-2449-4736-989C-A1C9B367CDBF}"/>
                </a:ext>
              </a:extLst>
            </p:cNvPr>
            <p:cNvGrpSpPr/>
            <p:nvPr/>
          </p:nvGrpSpPr>
          <p:grpSpPr>
            <a:xfrm>
              <a:off x="0" y="0"/>
              <a:ext cx="24384000" cy="559011"/>
              <a:chOff x="0" y="0"/>
              <a:chExt cx="4816593" cy="110422"/>
            </a:xfrm>
          </p:grpSpPr>
          <p:sp>
            <p:nvSpPr>
              <p:cNvPr id="55" name="Freeform 4">
                <a:extLst>
                  <a:ext uri="{FF2B5EF4-FFF2-40B4-BE49-F238E27FC236}">
                    <a16:creationId xmlns:a16="http://schemas.microsoft.com/office/drawing/2014/main" id="{10FE71CA-C4A4-4755-97C1-850408FFE47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6" name="TextBox 5">
                <a:extLst>
                  <a:ext uri="{FF2B5EF4-FFF2-40B4-BE49-F238E27FC236}">
                    <a16:creationId xmlns:a16="http://schemas.microsoft.com/office/drawing/2014/main" id="{F1F79B2F-3EE5-410A-BDB0-34DE4AE0A147}"/>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4" name="TextBox 6">
              <a:extLst>
                <a:ext uri="{FF2B5EF4-FFF2-40B4-BE49-F238E27FC236}">
                  <a16:creationId xmlns:a16="http://schemas.microsoft.com/office/drawing/2014/main" id="{AE314907-D5B9-4DB6-AB37-B838AA24851F}"/>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57" name="TextBox 50">
            <a:extLst>
              <a:ext uri="{FF2B5EF4-FFF2-40B4-BE49-F238E27FC236}">
                <a16:creationId xmlns:a16="http://schemas.microsoft.com/office/drawing/2014/main" id="{4D4988B6-3BA1-4C9E-949E-2ACA8F59329C}"/>
              </a:ext>
            </a:extLst>
          </p:cNvPr>
          <p:cNvSpPr txBox="1"/>
          <p:nvPr/>
        </p:nvSpPr>
        <p:spPr>
          <a:xfrm>
            <a:off x="554345" y="6126344"/>
            <a:ext cx="692958"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FF0000"/>
                </a:solidFill>
                <a:latin typeface="Helvetica World Bold"/>
              </a:rPr>
              <a:t>iqur</a:t>
            </a:r>
            <a:endParaRPr lang="en-US" sz="2599" dirty="0">
              <a:solidFill>
                <a:srgbClr val="FF0000"/>
              </a:solidFill>
              <a:latin typeface="Helvetica World Bold"/>
            </a:endParaRPr>
          </a:p>
        </p:txBody>
      </p:sp>
      <p:sp>
        <p:nvSpPr>
          <p:cNvPr id="58" name="TextBox 44">
            <a:extLst>
              <a:ext uri="{FF2B5EF4-FFF2-40B4-BE49-F238E27FC236}">
                <a16:creationId xmlns:a16="http://schemas.microsoft.com/office/drawing/2014/main" id="{878E1D0E-210E-4889-BDC4-3A55493ECD02}"/>
              </a:ext>
            </a:extLst>
          </p:cNvPr>
          <p:cNvSpPr txBox="1"/>
          <p:nvPr/>
        </p:nvSpPr>
        <p:spPr>
          <a:xfrm>
            <a:off x="1592729" y="7323403"/>
            <a:ext cx="15102543" cy="580709"/>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Helvetica World"/>
              </a:rPr>
              <a:t>In this language, what would you call your</a:t>
            </a:r>
            <a:r>
              <a:rPr lang="en-US" sz="3199">
                <a:solidFill>
                  <a:srgbClr val="000000"/>
                </a:solidFill>
                <a:latin typeface="Helvetica World Bold"/>
              </a:rPr>
              <a:t> mother’s sister’s daughter</a:t>
            </a:r>
            <a:r>
              <a:rPr lang="en-US" sz="3199">
                <a:solidFill>
                  <a:srgbClr val="000000"/>
                </a:solidFill>
                <a:latin typeface="Helvetica World"/>
              </a:rPr>
              <a:t>?</a:t>
            </a:r>
          </a:p>
        </p:txBody>
      </p:sp>
    </p:spTree>
    <p:extLst>
      <p:ext uri="{BB962C8B-B14F-4D97-AF65-F5344CB8AC3E}">
        <p14:creationId xmlns:p14="http://schemas.microsoft.com/office/powerpoint/2010/main" val="13288746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4859724" y="4839834"/>
            <a:ext cx="1714500" cy="1714500"/>
            <a:chOff x="0" y="0"/>
            <a:chExt cx="482719" cy="482719"/>
          </a:xfrm>
        </p:grpSpPr>
        <p:sp>
          <p:nvSpPr>
            <p:cNvPr id="8" name="Freeform 8"/>
            <p:cNvSpPr/>
            <p:nvPr/>
          </p:nvSpPr>
          <p:spPr>
            <a:xfrm>
              <a:off x="0" y="0"/>
              <a:ext cx="482719" cy="482719"/>
            </a:xfrm>
            <a:custGeom>
              <a:avLst/>
              <a:gdLst/>
              <a:ahLst/>
              <a:cxnLst/>
              <a:rect l="l" t="t" r="r" b="b"/>
              <a:pathLst>
                <a:path w="482719" h="482719">
                  <a:moveTo>
                    <a:pt x="0" y="0"/>
                  </a:moveTo>
                  <a:lnTo>
                    <a:pt x="482719" y="0"/>
                  </a:lnTo>
                  <a:lnTo>
                    <a:pt x="482719" y="482719"/>
                  </a:lnTo>
                  <a:lnTo>
                    <a:pt x="0" y="482719"/>
                  </a:lnTo>
                  <a:close/>
                </a:path>
              </a:pathLst>
            </a:custGeom>
            <a:solidFill>
              <a:srgbClr val="F2DC81"/>
            </a:solidFill>
            <a:ln w="76200" cap="sq">
              <a:solidFill>
                <a:srgbClr val="AC4537"/>
              </a:solidFill>
              <a:prstDash val="solid"/>
              <a:miter/>
            </a:ln>
          </p:spPr>
        </p:sp>
        <p:sp>
          <p:nvSpPr>
            <p:cNvPr id="9" name="TextBox 9"/>
            <p:cNvSpPr txBox="1"/>
            <p:nvPr/>
          </p:nvSpPr>
          <p:spPr>
            <a:xfrm>
              <a:off x="0" y="-28575"/>
              <a:ext cx="482719" cy="511294"/>
            </a:xfrm>
            <a:prstGeom prst="rect">
              <a:avLst/>
            </a:prstGeom>
          </p:spPr>
          <p:txBody>
            <a:bodyPr lIns="50800" tIns="50800" rIns="50800" bIns="50800" rtlCol="0" anchor="ctr"/>
            <a:lstStyle/>
            <a:p>
              <a:pPr algn="ctr">
                <a:lnSpc>
                  <a:spcPts val="2799"/>
                </a:lnSpc>
              </a:pPr>
              <a:endParaRPr/>
            </a:p>
          </p:txBody>
        </p:sp>
      </p:grpSp>
      <p:sp>
        <p:nvSpPr>
          <p:cNvPr id="10" name="Freeform 10"/>
          <p:cNvSpPr/>
          <p:nvPr/>
        </p:nvSpPr>
        <p:spPr>
          <a:xfrm>
            <a:off x="0" y="23569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sp>
      <p:grpSp>
        <p:nvGrpSpPr>
          <p:cNvPr id="11" name="Group 11"/>
          <p:cNvGrpSpPr/>
          <p:nvPr/>
        </p:nvGrpSpPr>
        <p:grpSpPr>
          <a:xfrm>
            <a:off x="6609378" y="8424821"/>
            <a:ext cx="2335255" cy="815323"/>
            <a:chOff x="0" y="0"/>
            <a:chExt cx="3113674" cy="1087097"/>
          </a:xfrm>
        </p:grpSpPr>
        <p:grpSp>
          <p:nvGrpSpPr>
            <p:cNvPr id="12" name="Group 12"/>
            <p:cNvGrpSpPr/>
            <p:nvPr/>
          </p:nvGrpSpPr>
          <p:grpSpPr>
            <a:xfrm>
              <a:off x="0" y="0"/>
              <a:ext cx="3113674" cy="1087097"/>
              <a:chOff x="0" y="0"/>
              <a:chExt cx="615047" cy="214735"/>
            </a:xfrm>
          </p:grpSpPr>
          <p:sp>
            <p:nvSpPr>
              <p:cNvPr id="13" name="Freeform 13"/>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14" name="TextBox 14"/>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433096" y="89985"/>
              <a:ext cx="2312210" cy="741741"/>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err="1">
                  <a:solidFill>
                    <a:srgbClr val="000000"/>
                  </a:solidFill>
                  <a:latin typeface="Helvetica World Bold"/>
                </a:rPr>
                <a:t>uquçun</a:t>
              </a:r>
              <a:endParaRPr lang="en-US" sz="3399" u="none" strike="noStrike" dirty="0">
                <a:solidFill>
                  <a:srgbClr val="000000"/>
                </a:solidFill>
                <a:latin typeface="Helvetica World Bold"/>
              </a:endParaRPr>
            </a:p>
          </p:txBody>
        </p:sp>
      </p:grpSp>
      <p:grpSp>
        <p:nvGrpSpPr>
          <p:cNvPr id="16" name="Group 16"/>
          <p:cNvGrpSpPr/>
          <p:nvPr/>
        </p:nvGrpSpPr>
        <p:grpSpPr>
          <a:xfrm>
            <a:off x="3874072" y="8442977"/>
            <a:ext cx="2335255" cy="815323"/>
            <a:chOff x="0" y="0"/>
            <a:chExt cx="3113674" cy="1087097"/>
          </a:xfrm>
        </p:grpSpPr>
        <p:sp>
          <p:nvSpPr>
            <p:cNvPr id="17" name="TextBox 17"/>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iqur</a:t>
              </a:r>
            </a:p>
          </p:txBody>
        </p:sp>
        <p:grpSp>
          <p:nvGrpSpPr>
            <p:cNvPr id="18" name="Group 18"/>
            <p:cNvGrpSpPr/>
            <p:nvPr/>
          </p:nvGrpSpPr>
          <p:grpSpPr>
            <a:xfrm>
              <a:off x="0" y="0"/>
              <a:ext cx="3113674" cy="1087097"/>
              <a:chOff x="0" y="0"/>
              <a:chExt cx="615047" cy="214735"/>
            </a:xfrm>
          </p:grpSpPr>
          <p:sp>
            <p:nvSpPr>
              <p:cNvPr id="19" name="Freeform 1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0" name="TextBox 2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1" name="Group 21"/>
          <p:cNvGrpSpPr/>
          <p:nvPr/>
        </p:nvGrpSpPr>
        <p:grpSpPr>
          <a:xfrm>
            <a:off x="9343367" y="8442977"/>
            <a:ext cx="2335255" cy="815323"/>
            <a:chOff x="0" y="0"/>
            <a:chExt cx="3113674" cy="1087097"/>
          </a:xfrm>
        </p:grpSpPr>
        <p:sp>
          <p:nvSpPr>
            <p:cNvPr id="22" name="TextBox 22"/>
            <p:cNvSpPr txBox="1"/>
            <p:nvPr/>
          </p:nvSpPr>
          <p:spPr>
            <a:xfrm>
              <a:off x="551376" y="89985"/>
              <a:ext cx="2010833"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adeçim</a:t>
              </a:r>
            </a:p>
          </p:txBody>
        </p:sp>
        <p:grpSp>
          <p:nvGrpSpPr>
            <p:cNvPr id="23" name="Group 23"/>
            <p:cNvGrpSpPr/>
            <p:nvPr/>
          </p:nvGrpSpPr>
          <p:grpSpPr>
            <a:xfrm>
              <a:off x="0" y="0"/>
              <a:ext cx="3113674" cy="1087097"/>
              <a:chOff x="0" y="0"/>
              <a:chExt cx="615047" cy="214735"/>
            </a:xfrm>
          </p:grpSpPr>
          <p:sp>
            <p:nvSpPr>
              <p:cNvPr id="24" name="Freeform 24"/>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5" name="TextBox 25"/>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6" name="Group 26"/>
          <p:cNvGrpSpPr/>
          <p:nvPr/>
        </p:nvGrpSpPr>
        <p:grpSpPr>
          <a:xfrm>
            <a:off x="12078672" y="8424821"/>
            <a:ext cx="2335255" cy="815323"/>
            <a:chOff x="0" y="0"/>
            <a:chExt cx="3113674" cy="1087097"/>
          </a:xfrm>
        </p:grpSpPr>
        <p:sp>
          <p:nvSpPr>
            <p:cNvPr id="27" name="TextBox 27"/>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aweh</a:t>
              </a:r>
            </a:p>
          </p:txBody>
        </p:sp>
        <p:grpSp>
          <p:nvGrpSpPr>
            <p:cNvPr id="28" name="Group 28"/>
            <p:cNvGrpSpPr/>
            <p:nvPr/>
          </p:nvGrpSpPr>
          <p:grpSpPr>
            <a:xfrm>
              <a:off x="0" y="0"/>
              <a:ext cx="3113674" cy="1087097"/>
              <a:chOff x="0" y="0"/>
              <a:chExt cx="615047" cy="214735"/>
            </a:xfrm>
          </p:grpSpPr>
          <p:sp>
            <p:nvSpPr>
              <p:cNvPr id="29" name="Freeform 2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30" name="TextBox 3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31" name="Group 31"/>
          <p:cNvGrpSpPr/>
          <p:nvPr/>
        </p:nvGrpSpPr>
        <p:grpSpPr>
          <a:xfrm>
            <a:off x="197762" y="8442977"/>
            <a:ext cx="1661876" cy="815323"/>
            <a:chOff x="0" y="0"/>
            <a:chExt cx="437696" cy="214735"/>
          </a:xfrm>
        </p:grpSpPr>
        <p:sp>
          <p:nvSpPr>
            <p:cNvPr id="32" name="Freeform 3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3" name="TextBox 3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grpSp>
        <p:nvGrpSpPr>
          <p:cNvPr id="34" name="Group 34"/>
          <p:cNvGrpSpPr/>
          <p:nvPr/>
        </p:nvGrpSpPr>
        <p:grpSpPr>
          <a:xfrm>
            <a:off x="16471328" y="8442977"/>
            <a:ext cx="1661876" cy="815323"/>
            <a:chOff x="0" y="0"/>
            <a:chExt cx="437696" cy="214735"/>
          </a:xfrm>
        </p:grpSpPr>
        <p:sp>
          <p:nvSpPr>
            <p:cNvPr id="35" name="Freeform 35"/>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6" name="TextBox 36"/>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37" name="TextBox 37"/>
          <p:cNvSpPr txBox="1"/>
          <p:nvPr/>
        </p:nvSpPr>
        <p:spPr>
          <a:xfrm>
            <a:off x="7290999" y="2659801"/>
            <a:ext cx="1653634"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aqinudød</a:t>
            </a:r>
          </a:p>
        </p:txBody>
      </p:sp>
      <p:sp>
        <p:nvSpPr>
          <p:cNvPr id="38" name="TextBox 38"/>
          <p:cNvSpPr txBox="1"/>
          <p:nvPr/>
        </p:nvSpPr>
        <p:spPr>
          <a:xfrm>
            <a:off x="9433773" y="2659801"/>
            <a:ext cx="1539421"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orinoçim</a:t>
            </a:r>
          </a:p>
        </p:txBody>
      </p:sp>
      <p:sp>
        <p:nvSpPr>
          <p:cNvPr id="39" name="TextBox 39"/>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40" name="TextBox 40"/>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41" name="TextBox 41"/>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2" name="TextBox 42"/>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3" name="TextBox 43"/>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4" name="TextBox 44"/>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5" name="TextBox 45"/>
          <p:cNvSpPr txBox="1"/>
          <p:nvPr/>
        </p:nvSpPr>
        <p:spPr>
          <a:xfrm>
            <a:off x="2225373" y="6126344"/>
            <a:ext cx="692958"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6" name="TextBox 46"/>
          <p:cNvSpPr txBox="1"/>
          <p:nvPr/>
        </p:nvSpPr>
        <p:spPr>
          <a:xfrm>
            <a:off x="13390463" y="6204700"/>
            <a:ext cx="1319204"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uquçun</a:t>
            </a:r>
          </a:p>
        </p:txBody>
      </p:sp>
      <p:sp>
        <p:nvSpPr>
          <p:cNvPr id="47" name="TextBox 47"/>
          <p:cNvSpPr txBox="1"/>
          <p:nvPr/>
        </p:nvSpPr>
        <p:spPr>
          <a:xfrm>
            <a:off x="1592729" y="7323403"/>
            <a:ext cx="15102543" cy="580709"/>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Helvetica World"/>
              </a:rPr>
              <a:t>In this language, what would you call your</a:t>
            </a:r>
            <a:r>
              <a:rPr lang="en-US" sz="3199">
                <a:solidFill>
                  <a:srgbClr val="000000"/>
                </a:solidFill>
                <a:latin typeface="Helvetica World Bold"/>
              </a:rPr>
              <a:t> father’s brother’s daughter</a:t>
            </a:r>
            <a:r>
              <a:rPr lang="en-US" sz="3199">
                <a:solidFill>
                  <a:srgbClr val="000000"/>
                </a:solidFill>
                <a:latin typeface="Helvetica World"/>
              </a:rPr>
              <a:t>?</a:t>
            </a:r>
          </a:p>
        </p:txBody>
      </p:sp>
      <p:sp>
        <p:nvSpPr>
          <p:cNvPr id="48" name="TextBox 48"/>
          <p:cNvSpPr txBox="1"/>
          <p:nvPr/>
        </p:nvSpPr>
        <p:spPr>
          <a:xfrm>
            <a:off x="281609"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UNDO</a:t>
            </a:r>
          </a:p>
        </p:txBody>
      </p:sp>
      <p:sp>
        <p:nvSpPr>
          <p:cNvPr id="49" name="TextBox 49"/>
          <p:cNvSpPr txBox="1"/>
          <p:nvPr/>
        </p:nvSpPr>
        <p:spPr>
          <a:xfrm>
            <a:off x="16555174"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DONE</a:t>
            </a:r>
          </a:p>
        </p:txBody>
      </p:sp>
      <p:sp>
        <p:nvSpPr>
          <p:cNvPr id="50" name="TextBox 50"/>
          <p:cNvSpPr txBox="1"/>
          <p:nvPr/>
        </p:nvSpPr>
        <p:spPr>
          <a:xfrm>
            <a:off x="5486269" y="6138025"/>
            <a:ext cx="692958"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iqur</a:t>
            </a:r>
          </a:p>
        </p:txBody>
      </p:sp>
      <p:sp>
        <p:nvSpPr>
          <p:cNvPr id="51" name="TextBox 51"/>
          <p:cNvSpPr txBox="1"/>
          <p:nvPr/>
        </p:nvSpPr>
        <p:spPr>
          <a:xfrm>
            <a:off x="464292" y="6138025"/>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grpSp>
        <p:nvGrpSpPr>
          <p:cNvPr id="52" name="Group 2">
            <a:extLst>
              <a:ext uri="{FF2B5EF4-FFF2-40B4-BE49-F238E27FC236}">
                <a16:creationId xmlns:a16="http://schemas.microsoft.com/office/drawing/2014/main" id="{35C01A1F-9737-47DF-BD74-325F118FA17A}"/>
              </a:ext>
            </a:extLst>
          </p:cNvPr>
          <p:cNvGrpSpPr/>
          <p:nvPr/>
        </p:nvGrpSpPr>
        <p:grpSpPr>
          <a:xfrm>
            <a:off x="0" y="9778174"/>
            <a:ext cx="18288000" cy="419258"/>
            <a:chOff x="0" y="0"/>
            <a:chExt cx="24384000" cy="559011"/>
          </a:xfrm>
        </p:grpSpPr>
        <p:grpSp>
          <p:nvGrpSpPr>
            <p:cNvPr id="53" name="Group 3">
              <a:extLst>
                <a:ext uri="{FF2B5EF4-FFF2-40B4-BE49-F238E27FC236}">
                  <a16:creationId xmlns:a16="http://schemas.microsoft.com/office/drawing/2014/main" id="{25FAF94D-2449-4736-989C-A1C9B367CDBF}"/>
                </a:ext>
              </a:extLst>
            </p:cNvPr>
            <p:cNvGrpSpPr/>
            <p:nvPr/>
          </p:nvGrpSpPr>
          <p:grpSpPr>
            <a:xfrm>
              <a:off x="0" y="0"/>
              <a:ext cx="24384000" cy="559011"/>
              <a:chOff x="0" y="0"/>
              <a:chExt cx="4816593" cy="110422"/>
            </a:xfrm>
          </p:grpSpPr>
          <p:sp>
            <p:nvSpPr>
              <p:cNvPr id="55" name="Freeform 4">
                <a:extLst>
                  <a:ext uri="{FF2B5EF4-FFF2-40B4-BE49-F238E27FC236}">
                    <a16:creationId xmlns:a16="http://schemas.microsoft.com/office/drawing/2014/main" id="{10FE71CA-C4A4-4755-97C1-850408FFE47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6" name="TextBox 5">
                <a:extLst>
                  <a:ext uri="{FF2B5EF4-FFF2-40B4-BE49-F238E27FC236}">
                    <a16:creationId xmlns:a16="http://schemas.microsoft.com/office/drawing/2014/main" id="{F1F79B2F-3EE5-410A-BDB0-34DE4AE0A147}"/>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4" name="TextBox 6">
              <a:extLst>
                <a:ext uri="{FF2B5EF4-FFF2-40B4-BE49-F238E27FC236}">
                  <a16:creationId xmlns:a16="http://schemas.microsoft.com/office/drawing/2014/main" id="{AE314907-D5B9-4DB6-AB37-B838AA24851F}"/>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0" y="23569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sp>
      <p:grpSp>
        <p:nvGrpSpPr>
          <p:cNvPr id="11" name="Group 11"/>
          <p:cNvGrpSpPr/>
          <p:nvPr/>
        </p:nvGrpSpPr>
        <p:grpSpPr>
          <a:xfrm>
            <a:off x="6609378" y="8424821"/>
            <a:ext cx="2335255" cy="815323"/>
            <a:chOff x="0" y="0"/>
            <a:chExt cx="3113674" cy="1087097"/>
          </a:xfrm>
        </p:grpSpPr>
        <p:grpSp>
          <p:nvGrpSpPr>
            <p:cNvPr id="12" name="Group 12"/>
            <p:cNvGrpSpPr/>
            <p:nvPr/>
          </p:nvGrpSpPr>
          <p:grpSpPr>
            <a:xfrm>
              <a:off x="0" y="0"/>
              <a:ext cx="3113674" cy="1087097"/>
              <a:chOff x="0" y="0"/>
              <a:chExt cx="615047" cy="214735"/>
            </a:xfrm>
          </p:grpSpPr>
          <p:sp>
            <p:nvSpPr>
              <p:cNvPr id="13" name="Freeform 13"/>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14" name="TextBox 14"/>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356087" y="95305"/>
              <a:ext cx="2312210" cy="741741"/>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err="1">
                  <a:solidFill>
                    <a:srgbClr val="000000"/>
                  </a:solidFill>
                  <a:latin typeface="Helvetica World Bold"/>
                </a:rPr>
                <a:t>uquçun</a:t>
              </a:r>
              <a:endParaRPr lang="en-US" sz="3399" u="none" strike="noStrike" dirty="0">
                <a:solidFill>
                  <a:srgbClr val="000000"/>
                </a:solidFill>
                <a:latin typeface="Helvetica World Bold"/>
              </a:endParaRPr>
            </a:p>
          </p:txBody>
        </p:sp>
      </p:grpSp>
      <p:grpSp>
        <p:nvGrpSpPr>
          <p:cNvPr id="16" name="Group 16"/>
          <p:cNvGrpSpPr/>
          <p:nvPr/>
        </p:nvGrpSpPr>
        <p:grpSpPr>
          <a:xfrm>
            <a:off x="3874072" y="8442977"/>
            <a:ext cx="2335255" cy="815323"/>
            <a:chOff x="0" y="0"/>
            <a:chExt cx="3113674" cy="1087097"/>
          </a:xfrm>
        </p:grpSpPr>
        <p:sp>
          <p:nvSpPr>
            <p:cNvPr id="17" name="TextBox 17"/>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iqur</a:t>
              </a:r>
            </a:p>
          </p:txBody>
        </p:sp>
        <p:grpSp>
          <p:nvGrpSpPr>
            <p:cNvPr id="18" name="Group 18"/>
            <p:cNvGrpSpPr/>
            <p:nvPr/>
          </p:nvGrpSpPr>
          <p:grpSpPr>
            <a:xfrm>
              <a:off x="0" y="0"/>
              <a:ext cx="3113674" cy="1087097"/>
              <a:chOff x="0" y="0"/>
              <a:chExt cx="615047" cy="214735"/>
            </a:xfrm>
          </p:grpSpPr>
          <p:sp>
            <p:nvSpPr>
              <p:cNvPr id="19" name="Freeform 1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0" name="TextBox 2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1" name="Group 21"/>
          <p:cNvGrpSpPr/>
          <p:nvPr/>
        </p:nvGrpSpPr>
        <p:grpSpPr>
          <a:xfrm>
            <a:off x="9343367" y="8442977"/>
            <a:ext cx="2335255" cy="815323"/>
            <a:chOff x="0" y="0"/>
            <a:chExt cx="3113674" cy="1087097"/>
          </a:xfrm>
        </p:grpSpPr>
        <p:sp>
          <p:nvSpPr>
            <p:cNvPr id="22" name="TextBox 22"/>
            <p:cNvSpPr txBox="1"/>
            <p:nvPr/>
          </p:nvSpPr>
          <p:spPr>
            <a:xfrm>
              <a:off x="551376" y="89985"/>
              <a:ext cx="2010833"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adeçim</a:t>
              </a:r>
            </a:p>
          </p:txBody>
        </p:sp>
        <p:grpSp>
          <p:nvGrpSpPr>
            <p:cNvPr id="23" name="Group 23"/>
            <p:cNvGrpSpPr/>
            <p:nvPr/>
          </p:nvGrpSpPr>
          <p:grpSpPr>
            <a:xfrm>
              <a:off x="0" y="0"/>
              <a:ext cx="3113674" cy="1087097"/>
              <a:chOff x="0" y="0"/>
              <a:chExt cx="615047" cy="214735"/>
            </a:xfrm>
          </p:grpSpPr>
          <p:sp>
            <p:nvSpPr>
              <p:cNvPr id="24" name="Freeform 24"/>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5" name="TextBox 25"/>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6" name="Group 26"/>
          <p:cNvGrpSpPr/>
          <p:nvPr/>
        </p:nvGrpSpPr>
        <p:grpSpPr>
          <a:xfrm>
            <a:off x="12078672" y="8424821"/>
            <a:ext cx="2335255" cy="815323"/>
            <a:chOff x="0" y="0"/>
            <a:chExt cx="3113674" cy="1087097"/>
          </a:xfrm>
        </p:grpSpPr>
        <p:sp>
          <p:nvSpPr>
            <p:cNvPr id="27" name="TextBox 27"/>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aweh</a:t>
              </a:r>
            </a:p>
          </p:txBody>
        </p:sp>
        <p:grpSp>
          <p:nvGrpSpPr>
            <p:cNvPr id="28" name="Group 28"/>
            <p:cNvGrpSpPr/>
            <p:nvPr/>
          </p:nvGrpSpPr>
          <p:grpSpPr>
            <a:xfrm>
              <a:off x="0" y="0"/>
              <a:ext cx="3113674" cy="1087097"/>
              <a:chOff x="0" y="0"/>
              <a:chExt cx="615047" cy="214735"/>
            </a:xfrm>
          </p:grpSpPr>
          <p:sp>
            <p:nvSpPr>
              <p:cNvPr id="29" name="Freeform 2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30" name="TextBox 3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31" name="Group 31"/>
          <p:cNvGrpSpPr/>
          <p:nvPr/>
        </p:nvGrpSpPr>
        <p:grpSpPr>
          <a:xfrm>
            <a:off x="197762" y="8442977"/>
            <a:ext cx="1661876" cy="815323"/>
            <a:chOff x="0" y="0"/>
            <a:chExt cx="437696" cy="214735"/>
          </a:xfrm>
        </p:grpSpPr>
        <p:sp>
          <p:nvSpPr>
            <p:cNvPr id="32" name="Freeform 3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3" name="TextBox 3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grpSp>
        <p:nvGrpSpPr>
          <p:cNvPr id="34" name="Group 34"/>
          <p:cNvGrpSpPr/>
          <p:nvPr/>
        </p:nvGrpSpPr>
        <p:grpSpPr>
          <a:xfrm>
            <a:off x="16471328" y="8442977"/>
            <a:ext cx="1661876" cy="815323"/>
            <a:chOff x="0" y="0"/>
            <a:chExt cx="437696" cy="214735"/>
          </a:xfrm>
        </p:grpSpPr>
        <p:sp>
          <p:nvSpPr>
            <p:cNvPr id="35" name="Freeform 35"/>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6" name="TextBox 36"/>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37" name="TextBox 37"/>
          <p:cNvSpPr txBox="1"/>
          <p:nvPr/>
        </p:nvSpPr>
        <p:spPr>
          <a:xfrm>
            <a:off x="7290999" y="2659801"/>
            <a:ext cx="1653634"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aqinudød</a:t>
            </a:r>
          </a:p>
        </p:txBody>
      </p:sp>
      <p:sp>
        <p:nvSpPr>
          <p:cNvPr id="38" name="TextBox 38"/>
          <p:cNvSpPr txBox="1"/>
          <p:nvPr/>
        </p:nvSpPr>
        <p:spPr>
          <a:xfrm>
            <a:off x="9433773" y="2659801"/>
            <a:ext cx="1539421"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orinoçim</a:t>
            </a:r>
          </a:p>
        </p:txBody>
      </p:sp>
      <p:sp>
        <p:nvSpPr>
          <p:cNvPr id="39" name="TextBox 39"/>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40" name="TextBox 40"/>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41" name="TextBox 41"/>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2" name="TextBox 42"/>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3" name="TextBox 43"/>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4" name="TextBox 44"/>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5" name="TextBox 45"/>
          <p:cNvSpPr txBox="1"/>
          <p:nvPr/>
        </p:nvSpPr>
        <p:spPr>
          <a:xfrm>
            <a:off x="2225373" y="6126344"/>
            <a:ext cx="692958"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6" name="TextBox 46"/>
          <p:cNvSpPr txBox="1"/>
          <p:nvPr/>
        </p:nvSpPr>
        <p:spPr>
          <a:xfrm>
            <a:off x="13390463" y="6204700"/>
            <a:ext cx="1319204"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47" name="TextBox 47"/>
          <p:cNvSpPr txBox="1"/>
          <p:nvPr/>
        </p:nvSpPr>
        <p:spPr>
          <a:xfrm>
            <a:off x="1592729" y="7323403"/>
            <a:ext cx="15102543" cy="580709"/>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Helvetica World"/>
              </a:rPr>
              <a:t>In this language, what would you call your</a:t>
            </a:r>
            <a:r>
              <a:rPr lang="en-US" sz="3199">
                <a:solidFill>
                  <a:srgbClr val="000000"/>
                </a:solidFill>
                <a:latin typeface="Helvetica World Bold"/>
              </a:rPr>
              <a:t> father’s brother’s daughter</a:t>
            </a:r>
            <a:r>
              <a:rPr lang="en-US" sz="3199">
                <a:solidFill>
                  <a:srgbClr val="000000"/>
                </a:solidFill>
                <a:latin typeface="Helvetica World"/>
              </a:rPr>
              <a:t>?</a:t>
            </a:r>
          </a:p>
        </p:txBody>
      </p:sp>
      <p:sp>
        <p:nvSpPr>
          <p:cNvPr id="48" name="TextBox 48"/>
          <p:cNvSpPr txBox="1"/>
          <p:nvPr/>
        </p:nvSpPr>
        <p:spPr>
          <a:xfrm>
            <a:off x="281609"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UNDO</a:t>
            </a:r>
          </a:p>
        </p:txBody>
      </p:sp>
      <p:sp>
        <p:nvSpPr>
          <p:cNvPr id="49" name="TextBox 49"/>
          <p:cNvSpPr txBox="1"/>
          <p:nvPr/>
        </p:nvSpPr>
        <p:spPr>
          <a:xfrm>
            <a:off x="16555174"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DONE</a:t>
            </a:r>
          </a:p>
        </p:txBody>
      </p:sp>
      <p:sp>
        <p:nvSpPr>
          <p:cNvPr id="50" name="TextBox 50"/>
          <p:cNvSpPr txBox="1"/>
          <p:nvPr/>
        </p:nvSpPr>
        <p:spPr>
          <a:xfrm>
            <a:off x="5486269" y="6138025"/>
            <a:ext cx="692958" cy="418576"/>
          </a:xfrm>
          <a:prstGeom prst="rect">
            <a:avLst/>
          </a:prstGeom>
        </p:spPr>
        <p:txBody>
          <a:bodyPr wrap="square" lIns="0" tIns="0" rIns="0" bIns="0" rtlCol="0" anchor="t">
            <a:spAutoFit/>
          </a:bodyPr>
          <a:lstStyle/>
          <a:p>
            <a:pPr algn="ctr">
              <a:lnSpc>
                <a:spcPts val="3639"/>
              </a:lnSpc>
              <a:spcBef>
                <a:spcPct val="0"/>
              </a:spcBef>
            </a:pPr>
            <a:r>
              <a:rPr lang="en-US" sz="2599">
                <a:solidFill>
                  <a:srgbClr val="000000"/>
                </a:solidFill>
                <a:latin typeface="Helvetica World Bold"/>
              </a:rPr>
              <a:t>iqur</a:t>
            </a:r>
          </a:p>
        </p:txBody>
      </p:sp>
      <p:sp>
        <p:nvSpPr>
          <p:cNvPr id="51" name="TextBox 51"/>
          <p:cNvSpPr txBox="1"/>
          <p:nvPr/>
        </p:nvSpPr>
        <p:spPr>
          <a:xfrm>
            <a:off x="464292" y="6138025"/>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grpSp>
        <p:nvGrpSpPr>
          <p:cNvPr id="52" name="Group 2">
            <a:extLst>
              <a:ext uri="{FF2B5EF4-FFF2-40B4-BE49-F238E27FC236}">
                <a16:creationId xmlns:a16="http://schemas.microsoft.com/office/drawing/2014/main" id="{35C01A1F-9737-47DF-BD74-325F118FA17A}"/>
              </a:ext>
            </a:extLst>
          </p:cNvPr>
          <p:cNvGrpSpPr/>
          <p:nvPr/>
        </p:nvGrpSpPr>
        <p:grpSpPr>
          <a:xfrm>
            <a:off x="0" y="9778174"/>
            <a:ext cx="18288000" cy="419258"/>
            <a:chOff x="0" y="0"/>
            <a:chExt cx="24384000" cy="559011"/>
          </a:xfrm>
        </p:grpSpPr>
        <p:grpSp>
          <p:nvGrpSpPr>
            <p:cNvPr id="53" name="Group 3">
              <a:extLst>
                <a:ext uri="{FF2B5EF4-FFF2-40B4-BE49-F238E27FC236}">
                  <a16:creationId xmlns:a16="http://schemas.microsoft.com/office/drawing/2014/main" id="{25FAF94D-2449-4736-989C-A1C9B367CDBF}"/>
                </a:ext>
              </a:extLst>
            </p:cNvPr>
            <p:cNvGrpSpPr/>
            <p:nvPr/>
          </p:nvGrpSpPr>
          <p:grpSpPr>
            <a:xfrm>
              <a:off x="0" y="0"/>
              <a:ext cx="24384000" cy="559011"/>
              <a:chOff x="0" y="0"/>
              <a:chExt cx="4816593" cy="110422"/>
            </a:xfrm>
          </p:grpSpPr>
          <p:sp>
            <p:nvSpPr>
              <p:cNvPr id="55" name="Freeform 4">
                <a:extLst>
                  <a:ext uri="{FF2B5EF4-FFF2-40B4-BE49-F238E27FC236}">
                    <a16:creationId xmlns:a16="http://schemas.microsoft.com/office/drawing/2014/main" id="{10FE71CA-C4A4-4755-97C1-850408FFE47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6" name="TextBox 5">
                <a:extLst>
                  <a:ext uri="{FF2B5EF4-FFF2-40B4-BE49-F238E27FC236}">
                    <a16:creationId xmlns:a16="http://schemas.microsoft.com/office/drawing/2014/main" id="{F1F79B2F-3EE5-410A-BDB0-34DE4AE0A147}"/>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4" name="TextBox 6">
              <a:extLst>
                <a:ext uri="{FF2B5EF4-FFF2-40B4-BE49-F238E27FC236}">
                  <a16:creationId xmlns:a16="http://schemas.microsoft.com/office/drawing/2014/main" id="{AE314907-D5B9-4DB6-AB37-B838AA24851F}"/>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57" name="TextBox 46">
            <a:extLst>
              <a:ext uri="{FF2B5EF4-FFF2-40B4-BE49-F238E27FC236}">
                <a16:creationId xmlns:a16="http://schemas.microsoft.com/office/drawing/2014/main" id="{E10CFF8B-239F-4F68-97CA-A21773AB082E}"/>
              </a:ext>
            </a:extLst>
          </p:cNvPr>
          <p:cNvSpPr txBox="1"/>
          <p:nvPr/>
        </p:nvSpPr>
        <p:spPr>
          <a:xfrm>
            <a:off x="15087600" y="6215417"/>
            <a:ext cx="1319204"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FF0000"/>
                </a:solidFill>
                <a:latin typeface="Helvetica World Bold"/>
              </a:rPr>
              <a:t>uquçun</a:t>
            </a:r>
            <a:endParaRPr lang="en-US" sz="2599" dirty="0">
              <a:solidFill>
                <a:srgbClr val="FF0000"/>
              </a:solidFill>
              <a:latin typeface="Helvetica World Bold"/>
            </a:endParaRPr>
          </a:p>
        </p:txBody>
      </p:sp>
    </p:spTree>
    <p:extLst>
      <p:ext uri="{BB962C8B-B14F-4D97-AF65-F5344CB8AC3E}">
        <p14:creationId xmlns:p14="http://schemas.microsoft.com/office/powerpoint/2010/main" val="810353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1495538" y="4762500"/>
            <a:ext cx="1714500" cy="1714500"/>
            <a:chOff x="0" y="0"/>
            <a:chExt cx="482719" cy="482719"/>
          </a:xfrm>
        </p:grpSpPr>
        <p:sp>
          <p:nvSpPr>
            <p:cNvPr id="8" name="Freeform 8"/>
            <p:cNvSpPr/>
            <p:nvPr/>
          </p:nvSpPr>
          <p:spPr>
            <a:xfrm>
              <a:off x="0" y="0"/>
              <a:ext cx="482719" cy="482719"/>
            </a:xfrm>
            <a:custGeom>
              <a:avLst/>
              <a:gdLst/>
              <a:ahLst/>
              <a:cxnLst/>
              <a:rect l="l" t="t" r="r" b="b"/>
              <a:pathLst>
                <a:path w="482719" h="482719">
                  <a:moveTo>
                    <a:pt x="0" y="0"/>
                  </a:moveTo>
                  <a:lnTo>
                    <a:pt x="482719" y="0"/>
                  </a:lnTo>
                  <a:lnTo>
                    <a:pt x="482719" y="482719"/>
                  </a:lnTo>
                  <a:lnTo>
                    <a:pt x="0" y="482719"/>
                  </a:lnTo>
                  <a:close/>
                </a:path>
              </a:pathLst>
            </a:custGeom>
            <a:solidFill>
              <a:srgbClr val="F2DC81"/>
            </a:solidFill>
            <a:ln w="76200" cap="sq">
              <a:solidFill>
                <a:srgbClr val="AC4537"/>
              </a:solidFill>
              <a:prstDash val="solid"/>
              <a:miter/>
            </a:ln>
          </p:spPr>
        </p:sp>
        <p:sp>
          <p:nvSpPr>
            <p:cNvPr id="9" name="TextBox 9"/>
            <p:cNvSpPr txBox="1"/>
            <p:nvPr/>
          </p:nvSpPr>
          <p:spPr>
            <a:xfrm>
              <a:off x="0" y="-28575"/>
              <a:ext cx="482719" cy="511294"/>
            </a:xfrm>
            <a:prstGeom prst="rect">
              <a:avLst/>
            </a:prstGeom>
          </p:spPr>
          <p:txBody>
            <a:bodyPr lIns="50800" tIns="50800" rIns="50800" bIns="50800" rtlCol="0" anchor="ctr"/>
            <a:lstStyle/>
            <a:p>
              <a:pPr algn="ctr">
                <a:lnSpc>
                  <a:spcPts val="2799"/>
                </a:lnSpc>
              </a:pPr>
              <a:endParaRPr/>
            </a:p>
          </p:txBody>
        </p:sp>
      </p:grpSp>
      <p:sp>
        <p:nvSpPr>
          <p:cNvPr id="10" name="Freeform 10"/>
          <p:cNvSpPr/>
          <p:nvPr/>
        </p:nvSpPr>
        <p:spPr>
          <a:xfrm>
            <a:off x="0" y="23569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txBody>
          <a:bodyPr/>
          <a:lstStyle/>
          <a:p>
            <a:endParaRPr lang="en-GB" dirty="0"/>
          </a:p>
        </p:txBody>
      </p:sp>
      <p:grpSp>
        <p:nvGrpSpPr>
          <p:cNvPr id="11" name="Group 11"/>
          <p:cNvGrpSpPr/>
          <p:nvPr/>
        </p:nvGrpSpPr>
        <p:grpSpPr>
          <a:xfrm>
            <a:off x="6609378" y="8424821"/>
            <a:ext cx="2335255" cy="815323"/>
            <a:chOff x="0" y="0"/>
            <a:chExt cx="3113674" cy="1087097"/>
          </a:xfrm>
        </p:grpSpPr>
        <p:grpSp>
          <p:nvGrpSpPr>
            <p:cNvPr id="12" name="Group 12"/>
            <p:cNvGrpSpPr/>
            <p:nvPr/>
          </p:nvGrpSpPr>
          <p:grpSpPr>
            <a:xfrm>
              <a:off x="0" y="0"/>
              <a:ext cx="3113674" cy="1087097"/>
              <a:chOff x="0" y="0"/>
              <a:chExt cx="615047" cy="214735"/>
            </a:xfrm>
          </p:grpSpPr>
          <p:sp>
            <p:nvSpPr>
              <p:cNvPr id="13" name="Freeform 13"/>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14" name="TextBox 14"/>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530019" y="89985"/>
              <a:ext cx="2109172" cy="741741"/>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err="1">
                  <a:solidFill>
                    <a:srgbClr val="000000"/>
                  </a:solidFill>
                  <a:latin typeface="Helvetica World Bold"/>
                </a:rPr>
                <a:t>uquçun</a:t>
              </a:r>
              <a:endParaRPr lang="en-US" sz="3399" u="none" strike="noStrike" dirty="0">
                <a:solidFill>
                  <a:srgbClr val="000000"/>
                </a:solidFill>
                <a:latin typeface="Helvetica World Bold"/>
              </a:endParaRPr>
            </a:p>
          </p:txBody>
        </p:sp>
      </p:grpSp>
      <p:grpSp>
        <p:nvGrpSpPr>
          <p:cNvPr id="16" name="Group 16"/>
          <p:cNvGrpSpPr/>
          <p:nvPr/>
        </p:nvGrpSpPr>
        <p:grpSpPr>
          <a:xfrm>
            <a:off x="3874072" y="8442977"/>
            <a:ext cx="2335255" cy="815323"/>
            <a:chOff x="0" y="0"/>
            <a:chExt cx="3113674" cy="1087097"/>
          </a:xfrm>
        </p:grpSpPr>
        <p:sp>
          <p:nvSpPr>
            <p:cNvPr id="17" name="TextBox 17"/>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iqur</a:t>
              </a:r>
            </a:p>
          </p:txBody>
        </p:sp>
        <p:grpSp>
          <p:nvGrpSpPr>
            <p:cNvPr id="18" name="Group 18"/>
            <p:cNvGrpSpPr/>
            <p:nvPr/>
          </p:nvGrpSpPr>
          <p:grpSpPr>
            <a:xfrm>
              <a:off x="0" y="0"/>
              <a:ext cx="3113674" cy="1087097"/>
              <a:chOff x="0" y="0"/>
              <a:chExt cx="615047" cy="214735"/>
            </a:xfrm>
          </p:grpSpPr>
          <p:sp>
            <p:nvSpPr>
              <p:cNvPr id="19" name="Freeform 1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0" name="TextBox 2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1" name="Group 21"/>
          <p:cNvGrpSpPr/>
          <p:nvPr/>
        </p:nvGrpSpPr>
        <p:grpSpPr>
          <a:xfrm>
            <a:off x="9343367" y="8442977"/>
            <a:ext cx="2335255" cy="815323"/>
            <a:chOff x="0" y="0"/>
            <a:chExt cx="3113674" cy="1087097"/>
          </a:xfrm>
        </p:grpSpPr>
        <p:sp>
          <p:nvSpPr>
            <p:cNvPr id="22" name="TextBox 22"/>
            <p:cNvSpPr txBox="1"/>
            <p:nvPr/>
          </p:nvSpPr>
          <p:spPr>
            <a:xfrm>
              <a:off x="551376" y="89985"/>
              <a:ext cx="2010833"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adeçim</a:t>
              </a:r>
            </a:p>
          </p:txBody>
        </p:sp>
        <p:grpSp>
          <p:nvGrpSpPr>
            <p:cNvPr id="23" name="Group 23"/>
            <p:cNvGrpSpPr/>
            <p:nvPr/>
          </p:nvGrpSpPr>
          <p:grpSpPr>
            <a:xfrm>
              <a:off x="0" y="0"/>
              <a:ext cx="3113674" cy="1087097"/>
              <a:chOff x="0" y="0"/>
              <a:chExt cx="615047" cy="214735"/>
            </a:xfrm>
          </p:grpSpPr>
          <p:sp>
            <p:nvSpPr>
              <p:cNvPr id="24" name="Freeform 24"/>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5" name="TextBox 25"/>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6" name="Group 26"/>
          <p:cNvGrpSpPr/>
          <p:nvPr/>
        </p:nvGrpSpPr>
        <p:grpSpPr>
          <a:xfrm>
            <a:off x="12078672" y="8424821"/>
            <a:ext cx="2335255" cy="815323"/>
            <a:chOff x="0" y="0"/>
            <a:chExt cx="3113674" cy="1087097"/>
          </a:xfrm>
        </p:grpSpPr>
        <p:sp>
          <p:nvSpPr>
            <p:cNvPr id="27" name="TextBox 27"/>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aweh</a:t>
              </a:r>
            </a:p>
          </p:txBody>
        </p:sp>
        <p:grpSp>
          <p:nvGrpSpPr>
            <p:cNvPr id="28" name="Group 28"/>
            <p:cNvGrpSpPr/>
            <p:nvPr/>
          </p:nvGrpSpPr>
          <p:grpSpPr>
            <a:xfrm>
              <a:off x="0" y="0"/>
              <a:ext cx="3113674" cy="1087097"/>
              <a:chOff x="0" y="0"/>
              <a:chExt cx="615047" cy="214735"/>
            </a:xfrm>
          </p:grpSpPr>
          <p:sp>
            <p:nvSpPr>
              <p:cNvPr id="29" name="Freeform 2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30" name="TextBox 3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31" name="Group 31"/>
          <p:cNvGrpSpPr/>
          <p:nvPr/>
        </p:nvGrpSpPr>
        <p:grpSpPr>
          <a:xfrm>
            <a:off x="16471328" y="8442977"/>
            <a:ext cx="1661876" cy="815323"/>
            <a:chOff x="0" y="0"/>
            <a:chExt cx="437696" cy="214735"/>
          </a:xfrm>
        </p:grpSpPr>
        <p:sp>
          <p:nvSpPr>
            <p:cNvPr id="32" name="Freeform 3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3" name="TextBox 3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34" name="TextBox 34"/>
          <p:cNvSpPr txBox="1"/>
          <p:nvPr/>
        </p:nvSpPr>
        <p:spPr>
          <a:xfrm>
            <a:off x="7290998"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35" name="TextBox 35"/>
          <p:cNvSpPr txBox="1"/>
          <p:nvPr/>
        </p:nvSpPr>
        <p:spPr>
          <a:xfrm>
            <a:off x="9433773"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orinoçim</a:t>
            </a:r>
            <a:endParaRPr lang="en-US" sz="2599" dirty="0">
              <a:solidFill>
                <a:srgbClr val="000000"/>
              </a:solidFill>
              <a:latin typeface="Helvetica World Bold"/>
            </a:endParaRPr>
          </a:p>
        </p:txBody>
      </p:sp>
      <p:sp>
        <p:nvSpPr>
          <p:cNvPr id="36" name="TextBox 36"/>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7" name="TextBox 37"/>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8" name="TextBox 38"/>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9" name="TextBox 39"/>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0" name="TextBox 40"/>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1" name="TextBox 41"/>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2" name="TextBox 42"/>
          <p:cNvSpPr txBox="1"/>
          <p:nvPr/>
        </p:nvSpPr>
        <p:spPr>
          <a:xfrm>
            <a:off x="2225372" y="6126344"/>
            <a:ext cx="67022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3" name="TextBox 43"/>
          <p:cNvSpPr txBox="1"/>
          <p:nvPr/>
        </p:nvSpPr>
        <p:spPr>
          <a:xfrm>
            <a:off x="13390463" y="6204700"/>
            <a:ext cx="1244441"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44" name="TextBox 44"/>
          <p:cNvSpPr txBox="1"/>
          <p:nvPr/>
        </p:nvSpPr>
        <p:spPr>
          <a:xfrm>
            <a:off x="1592729" y="7323403"/>
            <a:ext cx="15102543" cy="533031"/>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Helvetica World"/>
              </a:rPr>
              <a:t>In this language, what would you call your</a:t>
            </a:r>
            <a:r>
              <a:rPr lang="en-US" sz="3199" dirty="0">
                <a:solidFill>
                  <a:srgbClr val="000000"/>
                </a:solidFill>
                <a:latin typeface="Helvetica World Bold"/>
              </a:rPr>
              <a:t> father’s sister’s daughter</a:t>
            </a:r>
            <a:r>
              <a:rPr lang="en-US" sz="3199" dirty="0">
                <a:solidFill>
                  <a:srgbClr val="000000"/>
                </a:solidFill>
                <a:latin typeface="Helvetica World"/>
              </a:rPr>
              <a:t>?</a:t>
            </a:r>
          </a:p>
        </p:txBody>
      </p:sp>
      <p:sp>
        <p:nvSpPr>
          <p:cNvPr id="45" name="TextBox 45"/>
          <p:cNvSpPr txBox="1"/>
          <p:nvPr/>
        </p:nvSpPr>
        <p:spPr>
          <a:xfrm>
            <a:off x="16555174"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DONE</a:t>
            </a:r>
          </a:p>
        </p:txBody>
      </p:sp>
      <p:sp>
        <p:nvSpPr>
          <p:cNvPr id="46" name="TextBox 46"/>
          <p:cNvSpPr txBox="1"/>
          <p:nvPr/>
        </p:nvSpPr>
        <p:spPr>
          <a:xfrm>
            <a:off x="5486269" y="6138025"/>
            <a:ext cx="756166"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7" name="TextBox 47"/>
          <p:cNvSpPr txBox="1"/>
          <p:nvPr/>
        </p:nvSpPr>
        <p:spPr>
          <a:xfrm>
            <a:off x="464292" y="6138025"/>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8" name="TextBox 48"/>
          <p:cNvSpPr txBox="1"/>
          <p:nvPr/>
        </p:nvSpPr>
        <p:spPr>
          <a:xfrm>
            <a:off x="15107761" y="6204700"/>
            <a:ext cx="127523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grpSp>
        <p:nvGrpSpPr>
          <p:cNvPr id="50" name="Group 50"/>
          <p:cNvGrpSpPr/>
          <p:nvPr/>
        </p:nvGrpSpPr>
        <p:grpSpPr>
          <a:xfrm>
            <a:off x="197762" y="8442977"/>
            <a:ext cx="1661876" cy="815323"/>
            <a:chOff x="0" y="0"/>
            <a:chExt cx="2215835" cy="1087097"/>
          </a:xfrm>
        </p:grpSpPr>
        <p:grpSp>
          <p:nvGrpSpPr>
            <p:cNvPr id="51" name="Group 51"/>
            <p:cNvGrpSpPr/>
            <p:nvPr/>
          </p:nvGrpSpPr>
          <p:grpSpPr>
            <a:xfrm>
              <a:off x="0" y="0"/>
              <a:ext cx="2215835" cy="1087097"/>
              <a:chOff x="0" y="0"/>
              <a:chExt cx="437696" cy="214735"/>
            </a:xfrm>
          </p:grpSpPr>
          <p:sp>
            <p:nvSpPr>
              <p:cNvPr id="52" name="Freeform 5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000000"/>
                </a:solidFill>
                <a:prstDash val="solid"/>
                <a:round/>
              </a:ln>
            </p:spPr>
          </p:sp>
          <p:sp>
            <p:nvSpPr>
              <p:cNvPr id="53" name="TextBox 5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54" name="TextBox 54"/>
            <p:cNvSpPr txBox="1"/>
            <p:nvPr/>
          </p:nvSpPr>
          <p:spPr>
            <a:xfrm>
              <a:off x="111796" y="134396"/>
              <a:ext cx="2050189" cy="7516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a:rPr>
                <a:t>UNDO</a:t>
              </a:r>
            </a:p>
          </p:txBody>
        </p:sp>
      </p:grpSp>
      <p:grpSp>
        <p:nvGrpSpPr>
          <p:cNvPr id="55" name="Group 2">
            <a:extLst>
              <a:ext uri="{FF2B5EF4-FFF2-40B4-BE49-F238E27FC236}">
                <a16:creationId xmlns:a16="http://schemas.microsoft.com/office/drawing/2014/main" id="{8D2110DC-251D-4FF9-B940-A8C13F28A1A2}"/>
              </a:ext>
            </a:extLst>
          </p:cNvPr>
          <p:cNvGrpSpPr/>
          <p:nvPr/>
        </p:nvGrpSpPr>
        <p:grpSpPr>
          <a:xfrm>
            <a:off x="0" y="9778174"/>
            <a:ext cx="18288000" cy="419258"/>
            <a:chOff x="0" y="0"/>
            <a:chExt cx="24384000" cy="559011"/>
          </a:xfrm>
        </p:grpSpPr>
        <p:grpSp>
          <p:nvGrpSpPr>
            <p:cNvPr id="56" name="Group 3">
              <a:extLst>
                <a:ext uri="{FF2B5EF4-FFF2-40B4-BE49-F238E27FC236}">
                  <a16:creationId xmlns:a16="http://schemas.microsoft.com/office/drawing/2014/main" id="{8E09DE7B-7D8A-45B7-AEBA-FB4503AC69AC}"/>
                </a:ext>
              </a:extLst>
            </p:cNvPr>
            <p:cNvGrpSpPr/>
            <p:nvPr/>
          </p:nvGrpSpPr>
          <p:grpSpPr>
            <a:xfrm>
              <a:off x="0" y="0"/>
              <a:ext cx="24384000" cy="559011"/>
              <a:chOff x="0" y="0"/>
              <a:chExt cx="4816593" cy="110422"/>
            </a:xfrm>
          </p:grpSpPr>
          <p:sp>
            <p:nvSpPr>
              <p:cNvPr id="58" name="Freeform 4">
                <a:extLst>
                  <a:ext uri="{FF2B5EF4-FFF2-40B4-BE49-F238E27FC236}">
                    <a16:creationId xmlns:a16="http://schemas.microsoft.com/office/drawing/2014/main" id="{391DE059-6719-453A-AC19-7A31C690C2FA}"/>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9" name="TextBox 5">
                <a:extLst>
                  <a:ext uri="{FF2B5EF4-FFF2-40B4-BE49-F238E27FC236}">
                    <a16:creationId xmlns:a16="http://schemas.microsoft.com/office/drawing/2014/main" id="{6D41454E-5FD4-4484-A347-6AC9A023C858}"/>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7" name="TextBox 6">
              <a:extLst>
                <a:ext uri="{FF2B5EF4-FFF2-40B4-BE49-F238E27FC236}">
                  <a16:creationId xmlns:a16="http://schemas.microsoft.com/office/drawing/2014/main" id="{21A5A628-8AC6-4371-81F4-83802954EC00}"/>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0" y="114300"/>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txBody>
          <a:bodyPr/>
          <a:lstStyle/>
          <a:p>
            <a:endParaRPr lang="en-GB" dirty="0"/>
          </a:p>
        </p:txBody>
      </p:sp>
      <p:grpSp>
        <p:nvGrpSpPr>
          <p:cNvPr id="11" name="Group 11"/>
          <p:cNvGrpSpPr/>
          <p:nvPr/>
        </p:nvGrpSpPr>
        <p:grpSpPr>
          <a:xfrm>
            <a:off x="6609378" y="8424821"/>
            <a:ext cx="2335255" cy="815323"/>
            <a:chOff x="0" y="0"/>
            <a:chExt cx="3113674" cy="1087097"/>
          </a:xfrm>
        </p:grpSpPr>
        <p:grpSp>
          <p:nvGrpSpPr>
            <p:cNvPr id="12" name="Group 12"/>
            <p:cNvGrpSpPr/>
            <p:nvPr/>
          </p:nvGrpSpPr>
          <p:grpSpPr>
            <a:xfrm>
              <a:off x="0" y="0"/>
              <a:ext cx="3113674" cy="1087097"/>
              <a:chOff x="0" y="0"/>
              <a:chExt cx="615047" cy="214735"/>
            </a:xfrm>
          </p:grpSpPr>
          <p:sp>
            <p:nvSpPr>
              <p:cNvPr id="13" name="Freeform 13"/>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14" name="TextBox 14"/>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530019" y="89985"/>
              <a:ext cx="2109172" cy="741741"/>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err="1">
                  <a:solidFill>
                    <a:srgbClr val="000000"/>
                  </a:solidFill>
                  <a:latin typeface="Helvetica World Bold"/>
                </a:rPr>
                <a:t>uquçun</a:t>
              </a:r>
              <a:endParaRPr lang="en-US" sz="3399" u="none" strike="noStrike" dirty="0">
                <a:solidFill>
                  <a:srgbClr val="000000"/>
                </a:solidFill>
                <a:latin typeface="Helvetica World Bold"/>
              </a:endParaRPr>
            </a:p>
          </p:txBody>
        </p:sp>
      </p:grpSp>
      <p:grpSp>
        <p:nvGrpSpPr>
          <p:cNvPr id="16" name="Group 16"/>
          <p:cNvGrpSpPr/>
          <p:nvPr/>
        </p:nvGrpSpPr>
        <p:grpSpPr>
          <a:xfrm>
            <a:off x="3874072" y="8442977"/>
            <a:ext cx="2335255" cy="815323"/>
            <a:chOff x="0" y="0"/>
            <a:chExt cx="3113674" cy="1087097"/>
          </a:xfrm>
        </p:grpSpPr>
        <p:sp>
          <p:nvSpPr>
            <p:cNvPr id="17" name="TextBox 17"/>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iqur</a:t>
              </a:r>
            </a:p>
          </p:txBody>
        </p:sp>
        <p:grpSp>
          <p:nvGrpSpPr>
            <p:cNvPr id="18" name="Group 18"/>
            <p:cNvGrpSpPr/>
            <p:nvPr/>
          </p:nvGrpSpPr>
          <p:grpSpPr>
            <a:xfrm>
              <a:off x="0" y="0"/>
              <a:ext cx="3113674" cy="1087097"/>
              <a:chOff x="0" y="0"/>
              <a:chExt cx="615047" cy="214735"/>
            </a:xfrm>
          </p:grpSpPr>
          <p:sp>
            <p:nvSpPr>
              <p:cNvPr id="19" name="Freeform 1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0" name="TextBox 2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1" name="Group 21"/>
          <p:cNvGrpSpPr/>
          <p:nvPr/>
        </p:nvGrpSpPr>
        <p:grpSpPr>
          <a:xfrm>
            <a:off x="9343367" y="8442977"/>
            <a:ext cx="2335255" cy="815323"/>
            <a:chOff x="0" y="0"/>
            <a:chExt cx="3113674" cy="1087097"/>
          </a:xfrm>
        </p:grpSpPr>
        <p:sp>
          <p:nvSpPr>
            <p:cNvPr id="22" name="TextBox 22"/>
            <p:cNvSpPr txBox="1"/>
            <p:nvPr/>
          </p:nvSpPr>
          <p:spPr>
            <a:xfrm>
              <a:off x="551376" y="89985"/>
              <a:ext cx="2010833"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adeçim</a:t>
              </a:r>
            </a:p>
          </p:txBody>
        </p:sp>
        <p:grpSp>
          <p:nvGrpSpPr>
            <p:cNvPr id="23" name="Group 23"/>
            <p:cNvGrpSpPr/>
            <p:nvPr/>
          </p:nvGrpSpPr>
          <p:grpSpPr>
            <a:xfrm>
              <a:off x="0" y="0"/>
              <a:ext cx="3113674" cy="1087097"/>
              <a:chOff x="0" y="0"/>
              <a:chExt cx="615047" cy="214735"/>
            </a:xfrm>
          </p:grpSpPr>
          <p:sp>
            <p:nvSpPr>
              <p:cNvPr id="24" name="Freeform 24"/>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5" name="TextBox 25"/>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6" name="Group 26"/>
          <p:cNvGrpSpPr/>
          <p:nvPr/>
        </p:nvGrpSpPr>
        <p:grpSpPr>
          <a:xfrm>
            <a:off x="12078672" y="8424821"/>
            <a:ext cx="2335255" cy="815323"/>
            <a:chOff x="0" y="0"/>
            <a:chExt cx="3113674" cy="1087097"/>
          </a:xfrm>
        </p:grpSpPr>
        <p:sp>
          <p:nvSpPr>
            <p:cNvPr id="27" name="TextBox 27"/>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aweh</a:t>
              </a:r>
            </a:p>
          </p:txBody>
        </p:sp>
        <p:grpSp>
          <p:nvGrpSpPr>
            <p:cNvPr id="28" name="Group 28"/>
            <p:cNvGrpSpPr/>
            <p:nvPr/>
          </p:nvGrpSpPr>
          <p:grpSpPr>
            <a:xfrm>
              <a:off x="0" y="0"/>
              <a:ext cx="3113674" cy="1087097"/>
              <a:chOff x="0" y="0"/>
              <a:chExt cx="615047" cy="214735"/>
            </a:xfrm>
          </p:grpSpPr>
          <p:sp>
            <p:nvSpPr>
              <p:cNvPr id="29" name="Freeform 2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30" name="TextBox 3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31" name="Group 31"/>
          <p:cNvGrpSpPr/>
          <p:nvPr/>
        </p:nvGrpSpPr>
        <p:grpSpPr>
          <a:xfrm>
            <a:off x="16471328" y="8442977"/>
            <a:ext cx="1661876" cy="815323"/>
            <a:chOff x="0" y="0"/>
            <a:chExt cx="437696" cy="214735"/>
          </a:xfrm>
        </p:grpSpPr>
        <p:sp>
          <p:nvSpPr>
            <p:cNvPr id="32" name="Freeform 3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3" name="TextBox 3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34" name="TextBox 34"/>
          <p:cNvSpPr txBox="1"/>
          <p:nvPr/>
        </p:nvSpPr>
        <p:spPr>
          <a:xfrm>
            <a:off x="7290998"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35" name="TextBox 35"/>
          <p:cNvSpPr txBox="1"/>
          <p:nvPr/>
        </p:nvSpPr>
        <p:spPr>
          <a:xfrm>
            <a:off x="9433773"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orinoçim</a:t>
            </a:r>
            <a:endParaRPr lang="en-US" sz="2599" dirty="0">
              <a:solidFill>
                <a:srgbClr val="000000"/>
              </a:solidFill>
              <a:latin typeface="Helvetica World Bold"/>
            </a:endParaRPr>
          </a:p>
        </p:txBody>
      </p:sp>
      <p:sp>
        <p:nvSpPr>
          <p:cNvPr id="36" name="TextBox 36"/>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7" name="TextBox 37"/>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8" name="TextBox 38"/>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9" name="TextBox 39"/>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0" name="TextBox 40"/>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1" name="TextBox 41"/>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2" name="TextBox 42"/>
          <p:cNvSpPr txBox="1"/>
          <p:nvPr/>
        </p:nvSpPr>
        <p:spPr>
          <a:xfrm>
            <a:off x="2225372" y="6126344"/>
            <a:ext cx="67022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3" name="TextBox 43"/>
          <p:cNvSpPr txBox="1"/>
          <p:nvPr/>
        </p:nvSpPr>
        <p:spPr>
          <a:xfrm>
            <a:off x="13390463" y="6204700"/>
            <a:ext cx="1244441"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44" name="TextBox 44"/>
          <p:cNvSpPr txBox="1"/>
          <p:nvPr/>
        </p:nvSpPr>
        <p:spPr>
          <a:xfrm>
            <a:off x="1592729" y="7323403"/>
            <a:ext cx="15102543" cy="533031"/>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Helvetica World"/>
              </a:rPr>
              <a:t>In this language, what would you call your</a:t>
            </a:r>
            <a:r>
              <a:rPr lang="en-US" sz="3199" dirty="0">
                <a:solidFill>
                  <a:srgbClr val="000000"/>
                </a:solidFill>
                <a:latin typeface="Helvetica World Bold"/>
              </a:rPr>
              <a:t> father’s sister’s daughter</a:t>
            </a:r>
            <a:r>
              <a:rPr lang="en-US" sz="3199" dirty="0">
                <a:solidFill>
                  <a:srgbClr val="000000"/>
                </a:solidFill>
                <a:latin typeface="Helvetica World"/>
              </a:rPr>
              <a:t>?</a:t>
            </a:r>
          </a:p>
        </p:txBody>
      </p:sp>
      <p:sp>
        <p:nvSpPr>
          <p:cNvPr id="45" name="TextBox 45"/>
          <p:cNvSpPr txBox="1"/>
          <p:nvPr/>
        </p:nvSpPr>
        <p:spPr>
          <a:xfrm>
            <a:off x="16555174"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DONE</a:t>
            </a:r>
          </a:p>
        </p:txBody>
      </p:sp>
      <p:sp>
        <p:nvSpPr>
          <p:cNvPr id="46" name="TextBox 46"/>
          <p:cNvSpPr txBox="1"/>
          <p:nvPr/>
        </p:nvSpPr>
        <p:spPr>
          <a:xfrm>
            <a:off x="5486269" y="6138025"/>
            <a:ext cx="756166"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7" name="TextBox 47"/>
          <p:cNvSpPr txBox="1"/>
          <p:nvPr/>
        </p:nvSpPr>
        <p:spPr>
          <a:xfrm>
            <a:off x="464292" y="6138025"/>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8" name="TextBox 48"/>
          <p:cNvSpPr txBox="1"/>
          <p:nvPr/>
        </p:nvSpPr>
        <p:spPr>
          <a:xfrm>
            <a:off x="15107761" y="6204700"/>
            <a:ext cx="127523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grpSp>
        <p:nvGrpSpPr>
          <p:cNvPr id="50" name="Group 50"/>
          <p:cNvGrpSpPr/>
          <p:nvPr/>
        </p:nvGrpSpPr>
        <p:grpSpPr>
          <a:xfrm>
            <a:off x="197762" y="8442977"/>
            <a:ext cx="1661876" cy="815323"/>
            <a:chOff x="0" y="0"/>
            <a:chExt cx="2215835" cy="1087097"/>
          </a:xfrm>
        </p:grpSpPr>
        <p:grpSp>
          <p:nvGrpSpPr>
            <p:cNvPr id="51" name="Group 51"/>
            <p:cNvGrpSpPr/>
            <p:nvPr/>
          </p:nvGrpSpPr>
          <p:grpSpPr>
            <a:xfrm>
              <a:off x="0" y="0"/>
              <a:ext cx="2215835" cy="1087097"/>
              <a:chOff x="0" y="0"/>
              <a:chExt cx="437696" cy="214735"/>
            </a:xfrm>
          </p:grpSpPr>
          <p:sp>
            <p:nvSpPr>
              <p:cNvPr id="52" name="Freeform 5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000000"/>
                </a:solidFill>
                <a:prstDash val="solid"/>
                <a:round/>
              </a:ln>
            </p:spPr>
          </p:sp>
          <p:sp>
            <p:nvSpPr>
              <p:cNvPr id="53" name="TextBox 5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54" name="TextBox 54"/>
            <p:cNvSpPr txBox="1"/>
            <p:nvPr/>
          </p:nvSpPr>
          <p:spPr>
            <a:xfrm>
              <a:off x="111796" y="134396"/>
              <a:ext cx="2050189" cy="7516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a:rPr>
                <a:t>UNDO</a:t>
              </a:r>
            </a:p>
          </p:txBody>
        </p:sp>
      </p:grpSp>
      <p:grpSp>
        <p:nvGrpSpPr>
          <p:cNvPr id="55" name="Group 2">
            <a:extLst>
              <a:ext uri="{FF2B5EF4-FFF2-40B4-BE49-F238E27FC236}">
                <a16:creationId xmlns:a16="http://schemas.microsoft.com/office/drawing/2014/main" id="{8D2110DC-251D-4FF9-B940-A8C13F28A1A2}"/>
              </a:ext>
            </a:extLst>
          </p:cNvPr>
          <p:cNvGrpSpPr/>
          <p:nvPr/>
        </p:nvGrpSpPr>
        <p:grpSpPr>
          <a:xfrm>
            <a:off x="0" y="9778174"/>
            <a:ext cx="18288000" cy="419258"/>
            <a:chOff x="0" y="0"/>
            <a:chExt cx="24384000" cy="559011"/>
          </a:xfrm>
        </p:grpSpPr>
        <p:grpSp>
          <p:nvGrpSpPr>
            <p:cNvPr id="56" name="Group 3">
              <a:extLst>
                <a:ext uri="{FF2B5EF4-FFF2-40B4-BE49-F238E27FC236}">
                  <a16:creationId xmlns:a16="http://schemas.microsoft.com/office/drawing/2014/main" id="{8E09DE7B-7D8A-45B7-AEBA-FB4503AC69AC}"/>
                </a:ext>
              </a:extLst>
            </p:cNvPr>
            <p:cNvGrpSpPr/>
            <p:nvPr/>
          </p:nvGrpSpPr>
          <p:grpSpPr>
            <a:xfrm>
              <a:off x="0" y="0"/>
              <a:ext cx="24384000" cy="559011"/>
              <a:chOff x="0" y="0"/>
              <a:chExt cx="4816593" cy="110422"/>
            </a:xfrm>
          </p:grpSpPr>
          <p:sp>
            <p:nvSpPr>
              <p:cNvPr id="58" name="Freeform 4">
                <a:extLst>
                  <a:ext uri="{FF2B5EF4-FFF2-40B4-BE49-F238E27FC236}">
                    <a16:creationId xmlns:a16="http://schemas.microsoft.com/office/drawing/2014/main" id="{391DE059-6719-453A-AC19-7A31C690C2FA}"/>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9" name="TextBox 5">
                <a:extLst>
                  <a:ext uri="{FF2B5EF4-FFF2-40B4-BE49-F238E27FC236}">
                    <a16:creationId xmlns:a16="http://schemas.microsoft.com/office/drawing/2014/main" id="{6D41454E-5FD4-4484-A347-6AC9A023C858}"/>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7" name="TextBox 6">
              <a:extLst>
                <a:ext uri="{FF2B5EF4-FFF2-40B4-BE49-F238E27FC236}">
                  <a16:creationId xmlns:a16="http://schemas.microsoft.com/office/drawing/2014/main" id="{21A5A628-8AC6-4371-81F4-83802954EC00}"/>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60" name="TextBox 43">
            <a:extLst>
              <a:ext uri="{FF2B5EF4-FFF2-40B4-BE49-F238E27FC236}">
                <a16:creationId xmlns:a16="http://schemas.microsoft.com/office/drawing/2014/main" id="{31B4D58F-1FF5-4109-942F-CEC4FD2DAAFF}"/>
              </a:ext>
            </a:extLst>
          </p:cNvPr>
          <p:cNvSpPr txBox="1"/>
          <p:nvPr/>
        </p:nvSpPr>
        <p:spPr>
          <a:xfrm>
            <a:off x="11678622" y="6212679"/>
            <a:ext cx="1244441"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FF0000"/>
                </a:solidFill>
                <a:latin typeface="Helvetica World Bold"/>
              </a:rPr>
              <a:t>uquçun</a:t>
            </a:r>
            <a:endParaRPr lang="en-US" sz="2599" dirty="0">
              <a:solidFill>
                <a:srgbClr val="FF0000"/>
              </a:solidFill>
              <a:latin typeface="Helvetica World Bold"/>
            </a:endParaRPr>
          </a:p>
        </p:txBody>
      </p:sp>
    </p:spTree>
    <p:extLst>
      <p:ext uri="{BB962C8B-B14F-4D97-AF65-F5344CB8AC3E}">
        <p14:creationId xmlns:p14="http://schemas.microsoft.com/office/powerpoint/2010/main" val="10009461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3266944" y="4792209"/>
            <a:ext cx="1714500" cy="1714500"/>
            <a:chOff x="0" y="0"/>
            <a:chExt cx="482719" cy="482719"/>
          </a:xfrm>
        </p:grpSpPr>
        <p:sp>
          <p:nvSpPr>
            <p:cNvPr id="8" name="Freeform 8"/>
            <p:cNvSpPr/>
            <p:nvPr/>
          </p:nvSpPr>
          <p:spPr>
            <a:xfrm>
              <a:off x="0" y="0"/>
              <a:ext cx="482719" cy="482719"/>
            </a:xfrm>
            <a:custGeom>
              <a:avLst/>
              <a:gdLst/>
              <a:ahLst/>
              <a:cxnLst/>
              <a:rect l="l" t="t" r="r" b="b"/>
              <a:pathLst>
                <a:path w="482719" h="482719">
                  <a:moveTo>
                    <a:pt x="0" y="0"/>
                  </a:moveTo>
                  <a:lnTo>
                    <a:pt x="482719" y="0"/>
                  </a:lnTo>
                  <a:lnTo>
                    <a:pt x="482719" y="482719"/>
                  </a:lnTo>
                  <a:lnTo>
                    <a:pt x="0" y="482719"/>
                  </a:lnTo>
                  <a:close/>
                </a:path>
              </a:pathLst>
            </a:custGeom>
            <a:solidFill>
              <a:srgbClr val="F2DC81"/>
            </a:solidFill>
            <a:ln w="76200" cap="sq">
              <a:solidFill>
                <a:srgbClr val="AC4537"/>
              </a:solidFill>
              <a:prstDash val="solid"/>
              <a:miter/>
            </a:ln>
          </p:spPr>
        </p:sp>
        <p:sp>
          <p:nvSpPr>
            <p:cNvPr id="9" name="TextBox 9"/>
            <p:cNvSpPr txBox="1"/>
            <p:nvPr/>
          </p:nvSpPr>
          <p:spPr>
            <a:xfrm>
              <a:off x="0" y="-28575"/>
              <a:ext cx="482719" cy="511294"/>
            </a:xfrm>
            <a:prstGeom prst="rect">
              <a:avLst/>
            </a:prstGeom>
          </p:spPr>
          <p:txBody>
            <a:bodyPr lIns="50800" tIns="50800" rIns="50800" bIns="50800" rtlCol="0" anchor="ctr"/>
            <a:lstStyle/>
            <a:p>
              <a:pPr algn="ctr">
                <a:lnSpc>
                  <a:spcPts val="2799"/>
                </a:lnSpc>
              </a:pPr>
              <a:endParaRPr/>
            </a:p>
          </p:txBody>
        </p:sp>
      </p:grpSp>
      <p:sp>
        <p:nvSpPr>
          <p:cNvPr id="10" name="Freeform 10"/>
          <p:cNvSpPr/>
          <p:nvPr/>
        </p:nvSpPr>
        <p:spPr>
          <a:xfrm>
            <a:off x="0" y="130749"/>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txBody>
          <a:bodyPr/>
          <a:lstStyle/>
          <a:p>
            <a:endParaRPr lang="en-GB" dirty="0"/>
          </a:p>
        </p:txBody>
      </p:sp>
      <p:grpSp>
        <p:nvGrpSpPr>
          <p:cNvPr id="11" name="Group 11"/>
          <p:cNvGrpSpPr/>
          <p:nvPr/>
        </p:nvGrpSpPr>
        <p:grpSpPr>
          <a:xfrm>
            <a:off x="6609378" y="8424821"/>
            <a:ext cx="2335255" cy="815323"/>
            <a:chOff x="0" y="0"/>
            <a:chExt cx="3113674" cy="1087097"/>
          </a:xfrm>
        </p:grpSpPr>
        <p:grpSp>
          <p:nvGrpSpPr>
            <p:cNvPr id="12" name="Group 12"/>
            <p:cNvGrpSpPr/>
            <p:nvPr/>
          </p:nvGrpSpPr>
          <p:grpSpPr>
            <a:xfrm>
              <a:off x="0" y="0"/>
              <a:ext cx="3113674" cy="1087097"/>
              <a:chOff x="0" y="0"/>
              <a:chExt cx="615047" cy="214735"/>
            </a:xfrm>
          </p:grpSpPr>
          <p:sp>
            <p:nvSpPr>
              <p:cNvPr id="13" name="Freeform 13"/>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14" name="TextBox 14"/>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530019" y="89985"/>
              <a:ext cx="2109172" cy="741741"/>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err="1">
                  <a:solidFill>
                    <a:srgbClr val="000000"/>
                  </a:solidFill>
                  <a:latin typeface="Helvetica World Bold"/>
                </a:rPr>
                <a:t>uquçun</a:t>
              </a:r>
              <a:endParaRPr lang="en-US" sz="3399" u="none" strike="noStrike" dirty="0">
                <a:solidFill>
                  <a:srgbClr val="000000"/>
                </a:solidFill>
                <a:latin typeface="Helvetica World Bold"/>
              </a:endParaRPr>
            </a:p>
          </p:txBody>
        </p:sp>
      </p:grpSp>
      <p:grpSp>
        <p:nvGrpSpPr>
          <p:cNvPr id="16" name="Group 16"/>
          <p:cNvGrpSpPr/>
          <p:nvPr/>
        </p:nvGrpSpPr>
        <p:grpSpPr>
          <a:xfrm>
            <a:off x="3874072" y="8442977"/>
            <a:ext cx="2335255" cy="815323"/>
            <a:chOff x="0" y="0"/>
            <a:chExt cx="3113674" cy="1087097"/>
          </a:xfrm>
        </p:grpSpPr>
        <p:sp>
          <p:nvSpPr>
            <p:cNvPr id="17" name="TextBox 17"/>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iqur</a:t>
              </a:r>
            </a:p>
          </p:txBody>
        </p:sp>
        <p:grpSp>
          <p:nvGrpSpPr>
            <p:cNvPr id="18" name="Group 18"/>
            <p:cNvGrpSpPr/>
            <p:nvPr/>
          </p:nvGrpSpPr>
          <p:grpSpPr>
            <a:xfrm>
              <a:off x="0" y="0"/>
              <a:ext cx="3113674" cy="1087097"/>
              <a:chOff x="0" y="0"/>
              <a:chExt cx="615047" cy="214735"/>
            </a:xfrm>
          </p:grpSpPr>
          <p:sp>
            <p:nvSpPr>
              <p:cNvPr id="19" name="Freeform 1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0" name="TextBox 2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1" name="Group 21"/>
          <p:cNvGrpSpPr/>
          <p:nvPr/>
        </p:nvGrpSpPr>
        <p:grpSpPr>
          <a:xfrm>
            <a:off x="9343367" y="8442977"/>
            <a:ext cx="2335255" cy="815323"/>
            <a:chOff x="0" y="0"/>
            <a:chExt cx="3113674" cy="1087097"/>
          </a:xfrm>
        </p:grpSpPr>
        <p:sp>
          <p:nvSpPr>
            <p:cNvPr id="22" name="TextBox 22"/>
            <p:cNvSpPr txBox="1"/>
            <p:nvPr/>
          </p:nvSpPr>
          <p:spPr>
            <a:xfrm>
              <a:off x="551376" y="89985"/>
              <a:ext cx="2010833"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adeçim</a:t>
              </a:r>
            </a:p>
          </p:txBody>
        </p:sp>
        <p:grpSp>
          <p:nvGrpSpPr>
            <p:cNvPr id="23" name="Group 23"/>
            <p:cNvGrpSpPr/>
            <p:nvPr/>
          </p:nvGrpSpPr>
          <p:grpSpPr>
            <a:xfrm>
              <a:off x="0" y="0"/>
              <a:ext cx="3113674" cy="1087097"/>
              <a:chOff x="0" y="0"/>
              <a:chExt cx="615047" cy="214735"/>
            </a:xfrm>
          </p:grpSpPr>
          <p:sp>
            <p:nvSpPr>
              <p:cNvPr id="24" name="Freeform 24"/>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5" name="TextBox 25"/>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6" name="Group 26"/>
          <p:cNvGrpSpPr/>
          <p:nvPr/>
        </p:nvGrpSpPr>
        <p:grpSpPr>
          <a:xfrm>
            <a:off x="12078672" y="8424821"/>
            <a:ext cx="2335255" cy="815323"/>
            <a:chOff x="0" y="0"/>
            <a:chExt cx="3113674" cy="1087097"/>
          </a:xfrm>
        </p:grpSpPr>
        <p:sp>
          <p:nvSpPr>
            <p:cNvPr id="27" name="TextBox 27"/>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aweh</a:t>
              </a:r>
            </a:p>
          </p:txBody>
        </p:sp>
        <p:grpSp>
          <p:nvGrpSpPr>
            <p:cNvPr id="28" name="Group 28"/>
            <p:cNvGrpSpPr/>
            <p:nvPr/>
          </p:nvGrpSpPr>
          <p:grpSpPr>
            <a:xfrm>
              <a:off x="0" y="0"/>
              <a:ext cx="3113674" cy="1087097"/>
              <a:chOff x="0" y="0"/>
              <a:chExt cx="615047" cy="214735"/>
            </a:xfrm>
          </p:grpSpPr>
          <p:sp>
            <p:nvSpPr>
              <p:cNvPr id="29" name="Freeform 2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30" name="TextBox 3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31" name="Group 31"/>
          <p:cNvGrpSpPr/>
          <p:nvPr/>
        </p:nvGrpSpPr>
        <p:grpSpPr>
          <a:xfrm>
            <a:off x="16471328" y="8442977"/>
            <a:ext cx="1661876" cy="815323"/>
            <a:chOff x="0" y="0"/>
            <a:chExt cx="437696" cy="214735"/>
          </a:xfrm>
        </p:grpSpPr>
        <p:sp>
          <p:nvSpPr>
            <p:cNvPr id="32" name="Freeform 3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3" name="TextBox 3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34" name="TextBox 34"/>
          <p:cNvSpPr txBox="1"/>
          <p:nvPr/>
        </p:nvSpPr>
        <p:spPr>
          <a:xfrm>
            <a:off x="7290998"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35" name="TextBox 35"/>
          <p:cNvSpPr txBox="1"/>
          <p:nvPr/>
        </p:nvSpPr>
        <p:spPr>
          <a:xfrm>
            <a:off x="9433773"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orinoçim</a:t>
            </a:r>
            <a:endParaRPr lang="en-US" sz="2599" dirty="0">
              <a:solidFill>
                <a:srgbClr val="000000"/>
              </a:solidFill>
              <a:latin typeface="Helvetica World Bold"/>
            </a:endParaRPr>
          </a:p>
        </p:txBody>
      </p:sp>
      <p:sp>
        <p:nvSpPr>
          <p:cNvPr id="36" name="TextBox 36"/>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7" name="TextBox 37"/>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8" name="TextBox 38"/>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9" name="TextBox 39"/>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0" name="TextBox 40"/>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1" name="TextBox 41"/>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2" name="TextBox 42"/>
          <p:cNvSpPr txBox="1"/>
          <p:nvPr/>
        </p:nvSpPr>
        <p:spPr>
          <a:xfrm>
            <a:off x="2225372" y="6126344"/>
            <a:ext cx="67022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3" name="TextBox 43"/>
          <p:cNvSpPr txBox="1"/>
          <p:nvPr/>
        </p:nvSpPr>
        <p:spPr>
          <a:xfrm>
            <a:off x="13390463" y="6204700"/>
            <a:ext cx="1244441"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44" name="TextBox 44"/>
          <p:cNvSpPr txBox="1"/>
          <p:nvPr/>
        </p:nvSpPr>
        <p:spPr>
          <a:xfrm>
            <a:off x="1592729" y="7323403"/>
            <a:ext cx="15102543" cy="580709"/>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Helvetica World"/>
              </a:rPr>
              <a:t>In this language, what would you call your</a:t>
            </a:r>
            <a:r>
              <a:rPr lang="en-US" sz="3199">
                <a:solidFill>
                  <a:srgbClr val="000000"/>
                </a:solidFill>
                <a:latin typeface="Helvetica World Bold"/>
              </a:rPr>
              <a:t> mother’s brother’s daughter</a:t>
            </a:r>
            <a:r>
              <a:rPr lang="en-US" sz="3199">
                <a:solidFill>
                  <a:srgbClr val="000000"/>
                </a:solidFill>
                <a:latin typeface="Helvetica World"/>
              </a:rPr>
              <a:t>?</a:t>
            </a:r>
          </a:p>
        </p:txBody>
      </p:sp>
      <p:sp>
        <p:nvSpPr>
          <p:cNvPr id="45" name="TextBox 45"/>
          <p:cNvSpPr txBox="1"/>
          <p:nvPr/>
        </p:nvSpPr>
        <p:spPr>
          <a:xfrm>
            <a:off x="16555174"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DONE</a:t>
            </a:r>
          </a:p>
        </p:txBody>
      </p:sp>
      <p:sp>
        <p:nvSpPr>
          <p:cNvPr id="46" name="TextBox 46"/>
          <p:cNvSpPr txBox="1"/>
          <p:nvPr/>
        </p:nvSpPr>
        <p:spPr>
          <a:xfrm>
            <a:off x="5486269" y="6138025"/>
            <a:ext cx="756166"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7" name="TextBox 47"/>
          <p:cNvSpPr txBox="1"/>
          <p:nvPr/>
        </p:nvSpPr>
        <p:spPr>
          <a:xfrm>
            <a:off x="464292" y="6138025"/>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8" name="TextBox 48"/>
          <p:cNvSpPr txBox="1"/>
          <p:nvPr/>
        </p:nvSpPr>
        <p:spPr>
          <a:xfrm>
            <a:off x="15107761" y="6204700"/>
            <a:ext cx="127523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49" name="TextBox 49"/>
          <p:cNvSpPr txBox="1"/>
          <p:nvPr/>
        </p:nvSpPr>
        <p:spPr>
          <a:xfrm>
            <a:off x="11678622" y="6204700"/>
            <a:ext cx="1153319" cy="418576"/>
          </a:xfrm>
          <a:prstGeom prst="rect">
            <a:avLst/>
          </a:prstGeom>
        </p:spPr>
        <p:txBody>
          <a:bodyPr lIns="0" tIns="0" rIns="0" bIns="0" rtlCol="0" anchor="t">
            <a:spAutoFit/>
          </a:bodyPr>
          <a:lstStyle/>
          <a:p>
            <a:pPr algn="ctr">
              <a:lnSpc>
                <a:spcPts val="3639"/>
              </a:lnSpc>
              <a:spcBef>
                <a:spcPct val="0"/>
              </a:spcBef>
            </a:pPr>
            <a:endParaRPr lang="en-US" sz="2599" dirty="0">
              <a:solidFill>
                <a:srgbClr val="000000"/>
              </a:solidFill>
              <a:latin typeface="Helvetica World Bold"/>
            </a:endParaRPr>
          </a:p>
        </p:txBody>
      </p:sp>
      <p:grpSp>
        <p:nvGrpSpPr>
          <p:cNvPr id="50" name="Group 50"/>
          <p:cNvGrpSpPr/>
          <p:nvPr/>
        </p:nvGrpSpPr>
        <p:grpSpPr>
          <a:xfrm>
            <a:off x="197762" y="8442977"/>
            <a:ext cx="1661876" cy="815323"/>
            <a:chOff x="0" y="0"/>
            <a:chExt cx="2215835" cy="1087097"/>
          </a:xfrm>
        </p:grpSpPr>
        <p:grpSp>
          <p:nvGrpSpPr>
            <p:cNvPr id="51" name="Group 51"/>
            <p:cNvGrpSpPr/>
            <p:nvPr/>
          </p:nvGrpSpPr>
          <p:grpSpPr>
            <a:xfrm>
              <a:off x="0" y="0"/>
              <a:ext cx="2215835" cy="1087097"/>
              <a:chOff x="0" y="0"/>
              <a:chExt cx="437696" cy="214735"/>
            </a:xfrm>
          </p:grpSpPr>
          <p:sp>
            <p:nvSpPr>
              <p:cNvPr id="52" name="Freeform 5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000000"/>
                </a:solidFill>
                <a:prstDash val="solid"/>
                <a:round/>
              </a:ln>
            </p:spPr>
          </p:sp>
          <p:sp>
            <p:nvSpPr>
              <p:cNvPr id="53" name="TextBox 5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54" name="TextBox 54"/>
            <p:cNvSpPr txBox="1"/>
            <p:nvPr/>
          </p:nvSpPr>
          <p:spPr>
            <a:xfrm>
              <a:off x="111796" y="134396"/>
              <a:ext cx="2050189" cy="7516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a:rPr>
                <a:t>UNDO</a:t>
              </a:r>
            </a:p>
          </p:txBody>
        </p:sp>
      </p:grpSp>
      <p:grpSp>
        <p:nvGrpSpPr>
          <p:cNvPr id="55" name="Group 2">
            <a:extLst>
              <a:ext uri="{FF2B5EF4-FFF2-40B4-BE49-F238E27FC236}">
                <a16:creationId xmlns:a16="http://schemas.microsoft.com/office/drawing/2014/main" id="{8D2110DC-251D-4FF9-B940-A8C13F28A1A2}"/>
              </a:ext>
            </a:extLst>
          </p:cNvPr>
          <p:cNvGrpSpPr/>
          <p:nvPr/>
        </p:nvGrpSpPr>
        <p:grpSpPr>
          <a:xfrm>
            <a:off x="0" y="9778174"/>
            <a:ext cx="18288000" cy="419258"/>
            <a:chOff x="0" y="0"/>
            <a:chExt cx="24384000" cy="559011"/>
          </a:xfrm>
        </p:grpSpPr>
        <p:grpSp>
          <p:nvGrpSpPr>
            <p:cNvPr id="56" name="Group 3">
              <a:extLst>
                <a:ext uri="{FF2B5EF4-FFF2-40B4-BE49-F238E27FC236}">
                  <a16:creationId xmlns:a16="http://schemas.microsoft.com/office/drawing/2014/main" id="{8E09DE7B-7D8A-45B7-AEBA-FB4503AC69AC}"/>
                </a:ext>
              </a:extLst>
            </p:cNvPr>
            <p:cNvGrpSpPr/>
            <p:nvPr/>
          </p:nvGrpSpPr>
          <p:grpSpPr>
            <a:xfrm>
              <a:off x="0" y="0"/>
              <a:ext cx="24384000" cy="559011"/>
              <a:chOff x="0" y="0"/>
              <a:chExt cx="4816593" cy="110422"/>
            </a:xfrm>
          </p:grpSpPr>
          <p:sp>
            <p:nvSpPr>
              <p:cNvPr id="58" name="Freeform 4">
                <a:extLst>
                  <a:ext uri="{FF2B5EF4-FFF2-40B4-BE49-F238E27FC236}">
                    <a16:creationId xmlns:a16="http://schemas.microsoft.com/office/drawing/2014/main" id="{391DE059-6719-453A-AC19-7A31C690C2FA}"/>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9" name="TextBox 5">
                <a:extLst>
                  <a:ext uri="{FF2B5EF4-FFF2-40B4-BE49-F238E27FC236}">
                    <a16:creationId xmlns:a16="http://schemas.microsoft.com/office/drawing/2014/main" id="{6D41454E-5FD4-4484-A347-6AC9A023C858}"/>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7" name="TextBox 6">
              <a:extLst>
                <a:ext uri="{FF2B5EF4-FFF2-40B4-BE49-F238E27FC236}">
                  <a16:creationId xmlns:a16="http://schemas.microsoft.com/office/drawing/2014/main" id="{21A5A628-8AC6-4371-81F4-83802954EC00}"/>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61" name="TextBox 43">
            <a:extLst>
              <a:ext uri="{FF2B5EF4-FFF2-40B4-BE49-F238E27FC236}">
                <a16:creationId xmlns:a16="http://schemas.microsoft.com/office/drawing/2014/main" id="{43AEF726-65E2-4B23-9AB6-3F9408E60D00}"/>
              </a:ext>
            </a:extLst>
          </p:cNvPr>
          <p:cNvSpPr txBox="1"/>
          <p:nvPr/>
        </p:nvSpPr>
        <p:spPr>
          <a:xfrm>
            <a:off x="11737308" y="6231332"/>
            <a:ext cx="1244441"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Tree>
    <p:extLst>
      <p:ext uri="{BB962C8B-B14F-4D97-AF65-F5344CB8AC3E}">
        <p14:creationId xmlns:p14="http://schemas.microsoft.com/office/powerpoint/2010/main" val="1952087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9030" y="852476"/>
            <a:ext cx="9649941" cy="5524591"/>
          </a:xfrm>
          <a:custGeom>
            <a:avLst/>
            <a:gdLst/>
            <a:ahLst/>
            <a:cxnLst/>
            <a:rect l="l" t="t" r="r" b="b"/>
            <a:pathLst>
              <a:path w="9649941" h="5524591">
                <a:moveTo>
                  <a:pt x="0" y="0"/>
                </a:moveTo>
                <a:lnTo>
                  <a:pt x="9649940" y="0"/>
                </a:lnTo>
                <a:lnTo>
                  <a:pt x="9649940" y="5524591"/>
                </a:lnTo>
                <a:lnTo>
                  <a:pt x="0" y="5524591"/>
                </a:lnTo>
                <a:lnTo>
                  <a:pt x="0" y="0"/>
                </a:lnTo>
                <a:close/>
              </a:path>
            </a:pathLst>
          </a:custGeom>
          <a:blipFill>
            <a:blip r:embed="rId3"/>
            <a:stretch>
              <a:fillRect/>
            </a:stretch>
          </a:blipFill>
        </p:spPr>
      </p:sp>
      <p:sp>
        <p:nvSpPr>
          <p:cNvPr id="8" name="TextBox 8"/>
          <p:cNvSpPr txBox="1"/>
          <p:nvPr/>
        </p:nvSpPr>
        <p:spPr>
          <a:xfrm>
            <a:off x="874472" y="7757796"/>
            <a:ext cx="16539057" cy="1500504"/>
          </a:xfrm>
          <a:prstGeom prst="rect">
            <a:avLst/>
          </a:prstGeom>
        </p:spPr>
        <p:txBody>
          <a:bodyPr lIns="0" tIns="0" rIns="0" bIns="0" rtlCol="0" anchor="t">
            <a:spAutoFit/>
          </a:bodyPr>
          <a:lstStyle/>
          <a:p>
            <a:pPr algn="ctr">
              <a:lnSpc>
                <a:spcPts val="6020"/>
              </a:lnSpc>
            </a:pPr>
            <a:r>
              <a:rPr lang="en-US" sz="4300">
                <a:solidFill>
                  <a:srgbClr val="000000"/>
                </a:solidFill>
                <a:latin typeface="Libre Baskerville"/>
              </a:rPr>
              <a:t>Kinship terminology is a </a:t>
            </a:r>
            <a:r>
              <a:rPr lang="en-US" sz="4300">
                <a:solidFill>
                  <a:srgbClr val="000000"/>
                </a:solidFill>
                <a:latin typeface="Libre Baskerville Bold"/>
              </a:rPr>
              <a:t>category system </a:t>
            </a:r>
          </a:p>
          <a:p>
            <a:pPr algn="ctr">
              <a:lnSpc>
                <a:spcPts val="6020"/>
              </a:lnSpc>
            </a:pPr>
            <a:r>
              <a:rPr lang="en-US" sz="4300">
                <a:solidFill>
                  <a:srgbClr val="000000"/>
                </a:solidFill>
                <a:latin typeface="Libre Baskerville"/>
              </a:rPr>
              <a:t>used to group together and distinguish different relatives.</a:t>
            </a:r>
          </a:p>
        </p:txBody>
      </p:sp>
      <p:grpSp>
        <p:nvGrpSpPr>
          <p:cNvPr id="9" name="Group 2">
            <a:extLst>
              <a:ext uri="{FF2B5EF4-FFF2-40B4-BE49-F238E27FC236}">
                <a16:creationId xmlns:a16="http://schemas.microsoft.com/office/drawing/2014/main" id="{3AFB8331-9792-4EB0-B3D5-4F1F08FC5B9F}"/>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6B54A3CA-C522-4A0F-9739-62FAE185AEF0}"/>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E432A610-B506-446B-A9EC-247100625C21}"/>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AFEAE72D-43C9-4240-B22A-4ED8C1779F80}"/>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ED9FA781-8BDA-4388-9E02-BFA6B2393462}"/>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10"/>
          <p:cNvSpPr/>
          <p:nvPr/>
        </p:nvSpPr>
        <p:spPr>
          <a:xfrm>
            <a:off x="0" y="130749"/>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txBody>
          <a:bodyPr/>
          <a:lstStyle/>
          <a:p>
            <a:endParaRPr lang="en-GB" dirty="0"/>
          </a:p>
        </p:txBody>
      </p:sp>
      <p:grpSp>
        <p:nvGrpSpPr>
          <p:cNvPr id="11" name="Group 11"/>
          <p:cNvGrpSpPr/>
          <p:nvPr/>
        </p:nvGrpSpPr>
        <p:grpSpPr>
          <a:xfrm>
            <a:off x="6609378" y="8424821"/>
            <a:ext cx="2335255" cy="815323"/>
            <a:chOff x="0" y="0"/>
            <a:chExt cx="3113674" cy="1087097"/>
          </a:xfrm>
        </p:grpSpPr>
        <p:grpSp>
          <p:nvGrpSpPr>
            <p:cNvPr id="12" name="Group 12"/>
            <p:cNvGrpSpPr/>
            <p:nvPr/>
          </p:nvGrpSpPr>
          <p:grpSpPr>
            <a:xfrm>
              <a:off x="0" y="0"/>
              <a:ext cx="3113674" cy="1087097"/>
              <a:chOff x="0" y="0"/>
              <a:chExt cx="615047" cy="214735"/>
            </a:xfrm>
          </p:grpSpPr>
          <p:sp>
            <p:nvSpPr>
              <p:cNvPr id="13" name="Freeform 13"/>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14" name="TextBox 14"/>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530019" y="89985"/>
              <a:ext cx="2109172" cy="741741"/>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err="1">
                  <a:solidFill>
                    <a:srgbClr val="000000"/>
                  </a:solidFill>
                  <a:latin typeface="Helvetica World Bold"/>
                </a:rPr>
                <a:t>uquçun</a:t>
              </a:r>
              <a:endParaRPr lang="en-US" sz="3399" u="none" strike="noStrike" dirty="0">
                <a:solidFill>
                  <a:srgbClr val="000000"/>
                </a:solidFill>
                <a:latin typeface="Helvetica World Bold"/>
              </a:endParaRPr>
            </a:p>
          </p:txBody>
        </p:sp>
      </p:grpSp>
      <p:grpSp>
        <p:nvGrpSpPr>
          <p:cNvPr id="16" name="Group 16"/>
          <p:cNvGrpSpPr/>
          <p:nvPr/>
        </p:nvGrpSpPr>
        <p:grpSpPr>
          <a:xfrm>
            <a:off x="3874072" y="8442977"/>
            <a:ext cx="2335255" cy="815323"/>
            <a:chOff x="0" y="0"/>
            <a:chExt cx="3113674" cy="1087097"/>
          </a:xfrm>
        </p:grpSpPr>
        <p:sp>
          <p:nvSpPr>
            <p:cNvPr id="17" name="TextBox 17"/>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iqur</a:t>
              </a:r>
            </a:p>
          </p:txBody>
        </p:sp>
        <p:grpSp>
          <p:nvGrpSpPr>
            <p:cNvPr id="18" name="Group 18"/>
            <p:cNvGrpSpPr/>
            <p:nvPr/>
          </p:nvGrpSpPr>
          <p:grpSpPr>
            <a:xfrm>
              <a:off x="0" y="0"/>
              <a:ext cx="3113674" cy="1087097"/>
              <a:chOff x="0" y="0"/>
              <a:chExt cx="615047" cy="214735"/>
            </a:xfrm>
          </p:grpSpPr>
          <p:sp>
            <p:nvSpPr>
              <p:cNvPr id="19" name="Freeform 1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0" name="TextBox 2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1" name="Group 21"/>
          <p:cNvGrpSpPr/>
          <p:nvPr/>
        </p:nvGrpSpPr>
        <p:grpSpPr>
          <a:xfrm>
            <a:off x="9343367" y="8442977"/>
            <a:ext cx="2335255" cy="815323"/>
            <a:chOff x="0" y="0"/>
            <a:chExt cx="3113674" cy="1087097"/>
          </a:xfrm>
        </p:grpSpPr>
        <p:sp>
          <p:nvSpPr>
            <p:cNvPr id="22" name="TextBox 22"/>
            <p:cNvSpPr txBox="1"/>
            <p:nvPr/>
          </p:nvSpPr>
          <p:spPr>
            <a:xfrm>
              <a:off x="551376" y="89985"/>
              <a:ext cx="2010833"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adeçim</a:t>
              </a:r>
            </a:p>
          </p:txBody>
        </p:sp>
        <p:grpSp>
          <p:nvGrpSpPr>
            <p:cNvPr id="23" name="Group 23"/>
            <p:cNvGrpSpPr/>
            <p:nvPr/>
          </p:nvGrpSpPr>
          <p:grpSpPr>
            <a:xfrm>
              <a:off x="0" y="0"/>
              <a:ext cx="3113674" cy="1087097"/>
              <a:chOff x="0" y="0"/>
              <a:chExt cx="615047" cy="214735"/>
            </a:xfrm>
          </p:grpSpPr>
          <p:sp>
            <p:nvSpPr>
              <p:cNvPr id="24" name="Freeform 24"/>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5" name="TextBox 25"/>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6" name="Group 26"/>
          <p:cNvGrpSpPr/>
          <p:nvPr/>
        </p:nvGrpSpPr>
        <p:grpSpPr>
          <a:xfrm>
            <a:off x="12078672" y="8424821"/>
            <a:ext cx="2335255" cy="815323"/>
            <a:chOff x="0" y="0"/>
            <a:chExt cx="3113674" cy="1087097"/>
          </a:xfrm>
        </p:grpSpPr>
        <p:sp>
          <p:nvSpPr>
            <p:cNvPr id="27" name="TextBox 27"/>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aweh</a:t>
              </a:r>
            </a:p>
          </p:txBody>
        </p:sp>
        <p:grpSp>
          <p:nvGrpSpPr>
            <p:cNvPr id="28" name="Group 28"/>
            <p:cNvGrpSpPr/>
            <p:nvPr/>
          </p:nvGrpSpPr>
          <p:grpSpPr>
            <a:xfrm>
              <a:off x="0" y="0"/>
              <a:ext cx="3113674" cy="1087097"/>
              <a:chOff x="0" y="0"/>
              <a:chExt cx="615047" cy="214735"/>
            </a:xfrm>
          </p:grpSpPr>
          <p:sp>
            <p:nvSpPr>
              <p:cNvPr id="29" name="Freeform 2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30" name="TextBox 3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31" name="Group 31"/>
          <p:cNvGrpSpPr/>
          <p:nvPr/>
        </p:nvGrpSpPr>
        <p:grpSpPr>
          <a:xfrm>
            <a:off x="16471328" y="8442977"/>
            <a:ext cx="1661876" cy="815323"/>
            <a:chOff x="0" y="0"/>
            <a:chExt cx="437696" cy="214735"/>
          </a:xfrm>
        </p:grpSpPr>
        <p:sp>
          <p:nvSpPr>
            <p:cNvPr id="32" name="Freeform 3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3" name="TextBox 3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34" name="TextBox 34"/>
          <p:cNvSpPr txBox="1"/>
          <p:nvPr/>
        </p:nvSpPr>
        <p:spPr>
          <a:xfrm>
            <a:off x="7290998"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35" name="TextBox 35"/>
          <p:cNvSpPr txBox="1"/>
          <p:nvPr/>
        </p:nvSpPr>
        <p:spPr>
          <a:xfrm>
            <a:off x="9433773"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orinoçim</a:t>
            </a:r>
            <a:endParaRPr lang="en-US" sz="2599" dirty="0">
              <a:solidFill>
                <a:srgbClr val="000000"/>
              </a:solidFill>
              <a:latin typeface="Helvetica World Bold"/>
            </a:endParaRPr>
          </a:p>
        </p:txBody>
      </p:sp>
      <p:sp>
        <p:nvSpPr>
          <p:cNvPr id="36" name="TextBox 36"/>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7" name="TextBox 37"/>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8" name="TextBox 38"/>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9" name="TextBox 39"/>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0" name="TextBox 40"/>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1" name="TextBox 41"/>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2" name="TextBox 42"/>
          <p:cNvSpPr txBox="1"/>
          <p:nvPr/>
        </p:nvSpPr>
        <p:spPr>
          <a:xfrm>
            <a:off x="2225372" y="6126344"/>
            <a:ext cx="67022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3" name="TextBox 43"/>
          <p:cNvSpPr txBox="1"/>
          <p:nvPr/>
        </p:nvSpPr>
        <p:spPr>
          <a:xfrm>
            <a:off x="13390463" y="6204700"/>
            <a:ext cx="1244441"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44" name="TextBox 44"/>
          <p:cNvSpPr txBox="1"/>
          <p:nvPr/>
        </p:nvSpPr>
        <p:spPr>
          <a:xfrm>
            <a:off x="1592729" y="7323403"/>
            <a:ext cx="15102543" cy="580709"/>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Helvetica World"/>
              </a:rPr>
              <a:t>In this language, what would you call your</a:t>
            </a:r>
            <a:r>
              <a:rPr lang="en-US" sz="3199">
                <a:solidFill>
                  <a:srgbClr val="000000"/>
                </a:solidFill>
                <a:latin typeface="Helvetica World Bold"/>
              </a:rPr>
              <a:t> mother’s brother’s daughter</a:t>
            </a:r>
            <a:r>
              <a:rPr lang="en-US" sz="3199">
                <a:solidFill>
                  <a:srgbClr val="000000"/>
                </a:solidFill>
                <a:latin typeface="Helvetica World"/>
              </a:rPr>
              <a:t>?</a:t>
            </a:r>
          </a:p>
        </p:txBody>
      </p:sp>
      <p:sp>
        <p:nvSpPr>
          <p:cNvPr id="45" name="TextBox 45"/>
          <p:cNvSpPr txBox="1"/>
          <p:nvPr/>
        </p:nvSpPr>
        <p:spPr>
          <a:xfrm>
            <a:off x="16555174"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DONE</a:t>
            </a:r>
          </a:p>
        </p:txBody>
      </p:sp>
      <p:sp>
        <p:nvSpPr>
          <p:cNvPr id="46" name="TextBox 46"/>
          <p:cNvSpPr txBox="1"/>
          <p:nvPr/>
        </p:nvSpPr>
        <p:spPr>
          <a:xfrm>
            <a:off x="5486269" y="6138025"/>
            <a:ext cx="756166"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7" name="TextBox 47"/>
          <p:cNvSpPr txBox="1"/>
          <p:nvPr/>
        </p:nvSpPr>
        <p:spPr>
          <a:xfrm>
            <a:off x="464292" y="6138025"/>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8" name="TextBox 48"/>
          <p:cNvSpPr txBox="1"/>
          <p:nvPr/>
        </p:nvSpPr>
        <p:spPr>
          <a:xfrm>
            <a:off x="15107761" y="6204700"/>
            <a:ext cx="127523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49" name="TextBox 49"/>
          <p:cNvSpPr txBox="1"/>
          <p:nvPr/>
        </p:nvSpPr>
        <p:spPr>
          <a:xfrm>
            <a:off x="11678622" y="6204700"/>
            <a:ext cx="1153319" cy="418576"/>
          </a:xfrm>
          <a:prstGeom prst="rect">
            <a:avLst/>
          </a:prstGeom>
        </p:spPr>
        <p:txBody>
          <a:bodyPr lIns="0" tIns="0" rIns="0" bIns="0" rtlCol="0" anchor="t">
            <a:spAutoFit/>
          </a:bodyPr>
          <a:lstStyle/>
          <a:p>
            <a:pPr algn="ctr">
              <a:lnSpc>
                <a:spcPts val="3639"/>
              </a:lnSpc>
              <a:spcBef>
                <a:spcPct val="0"/>
              </a:spcBef>
            </a:pPr>
            <a:endParaRPr lang="en-US" sz="2599" dirty="0">
              <a:solidFill>
                <a:srgbClr val="000000"/>
              </a:solidFill>
              <a:latin typeface="Helvetica World Bold"/>
            </a:endParaRPr>
          </a:p>
        </p:txBody>
      </p:sp>
      <p:grpSp>
        <p:nvGrpSpPr>
          <p:cNvPr id="50" name="Group 50"/>
          <p:cNvGrpSpPr/>
          <p:nvPr/>
        </p:nvGrpSpPr>
        <p:grpSpPr>
          <a:xfrm>
            <a:off x="197762" y="8442977"/>
            <a:ext cx="1661876" cy="815323"/>
            <a:chOff x="0" y="0"/>
            <a:chExt cx="2215835" cy="1087097"/>
          </a:xfrm>
        </p:grpSpPr>
        <p:grpSp>
          <p:nvGrpSpPr>
            <p:cNvPr id="51" name="Group 51"/>
            <p:cNvGrpSpPr/>
            <p:nvPr/>
          </p:nvGrpSpPr>
          <p:grpSpPr>
            <a:xfrm>
              <a:off x="0" y="0"/>
              <a:ext cx="2215835" cy="1087097"/>
              <a:chOff x="0" y="0"/>
              <a:chExt cx="437696" cy="214735"/>
            </a:xfrm>
          </p:grpSpPr>
          <p:sp>
            <p:nvSpPr>
              <p:cNvPr id="52" name="Freeform 5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000000"/>
                </a:solidFill>
                <a:prstDash val="solid"/>
                <a:round/>
              </a:ln>
            </p:spPr>
          </p:sp>
          <p:sp>
            <p:nvSpPr>
              <p:cNvPr id="53" name="TextBox 5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54" name="TextBox 54"/>
            <p:cNvSpPr txBox="1"/>
            <p:nvPr/>
          </p:nvSpPr>
          <p:spPr>
            <a:xfrm>
              <a:off x="111796" y="134396"/>
              <a:ext cx="2050189" cy="7516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a:rPr>
                <a:t>UNDO</a:t>
              </a:r>
            </a:p>
          </p:txBody>
        </p:sp>
      </p:grpSp>
      <p:grpSp>
        <p:nvGrpSpPr>
          <p:cNvPr id="55" name="Group 2">
            <a:extLst>
              <a:ext uri="{FF2B5EF4-FFF2-40B4-BE49-F238E27FC236}">
                <a16:creationId xmlns:a16="http://schemas.microsoft.com/office/drawing/2014/main" id="{8D2110DC-251D-4FF9-B940-A8C13F28A1A2}"/>
              </a:ext>
            </a:extLst>
          </p:cNvPr>
          <p:cNvGrpSpPr/>
          <p:nvPr/>
        </p:nvGrpSpPr>
        <p:grpSpPr>
          <a:xfrm>
            <a:off x="0" y="9778174"/>
            <a:ext cx="18288000" cy="419258"/>
            <a:chOff x="0" y="0"/>
            <a:chExt cx="24384000" cy="559011"/>
          </a:xfrm>
        </p:grpSpPr>
        <p:grpSp>
          <p:nvGrpSpPr>
            <p:cNvPr id="56" name="Group 3">
              <a:extLst>
                <a:ext uri="{FF2B5EF4-FFF2-40B4-BE49-F238E27FC236}">
                  <a16:creationId xmlns:a16="http://schemas.microsoft.com/office/drawing/2014/main" id="{8E09DE7B-7D8A-45B7-AEBA-FB4503AC69AC}"/>
                </a:ext>
              </a:extLst>
            </p:cNvPr>
            <p:cNvGrpSpPr/>
            <p:nvPr/>
          </p:nvGrpSpPr>
          <p:grpSpPr>
            <a:xfrm>
              <a:off x="0" y="0"/>
              <a:ext cx="24384000" cy="559011"/>
              <a:chOff x="0" y="0"/>
              <a:chExt cx="4816593" cy="110422"/>
            </a:xfrm>
          </p:grpSpPr>
          <p:sp>
            <p:nvSpPr>
              <p:cNvPr id="58" name="Freeform 4">
                <a:extLst>
                  <a:ext uri="{FF2B5EF4-FFF2-40B4-BE49-F238E27FC236}">
                    <a16:creationId xmlns:a16="http://schemas.microsoft.com/office/drawing/2014/main" id="{391DE059-6719-453A-AC19-7A31C690C2FA}"/>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9" name="TextBox 5">
                <a:extLst>
                  <a:ext uri="{FF2B5EF4-FFF2-40B4-BE49-F238E27FC236}">
                    <a16:creationId xmlns:a16="http://schemas.microsoft.com/office/drawing/2014/main" id="{6D41454E-5FD4-4484-A347-6AC9A023C858}"/>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7" name="TextBox 6">
              <a:extLst>
                <a:ext uri="{FF2B5EF4-FFF2-40B4-BE49-F238E27FC236}">
                  <a16:creationId xmlns:a16="http://schemas.microsoft.com/office/drawing/2014/main" id="{21A5A628-8AC6-4371-81F4-83802954EC00}"/>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61" name="TextBox 43">
            <a:extLst>
              <a:ext uri="{FF2B5EF4-FFF2-40B4-BE49-F238E27FC236}">
                <a16:creationId xmlns:a16="http://schemas.microsoft.com/office/drawing/2014/main" id="{43AEF726-65E2-4B23-9AB6-3F9408E60D00}"/>
              </a:ext>
            </a:extLst>
          </p:cNvPr>
          <p:cNvSpPr txBox="1"/>
          <p:nvPr/>
        </p:nvSpPr>
        <p:spPr>
          <a:xfrm>
            <a:off x="11737308" y="6231332"/>
            <a:ext cx="1244441"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60" name="TextBox 46">
            <a:extLst>
              <a:ext uri="{FF2B5EF4-FFF2-40B4-BE49-F238E27FC236}">
                <a16:creationId xmlns:a16="http://schemas.microsoft.com/office/drawing/2014/main" id="{F3C13C5B-2371-4AA9-9943-39B6E23D17E0}"/>
              </a:ext>
            </a:extLst>
          </p:cNvPr>
          <p:cNvSpPr txBox="1"/>
          <p:nvPr/>
        </p:nvSpPr>
        <p:spPr>
          <a:xfrm>
            <a:off x="3703093" y="6120823"/>
            <a:ext cx="756166"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FF0000"/>
                </a:solidFill>
                <a:latin typeface="Helvetica World Bold"/>
              </a:rPr>
              <a:t>iqur</a:t>
            </a:r>
            <a:endParaRPr lang="en-US" sz="2599" dirty="0">
              <a:solidFill>
                <a:srgbClr val="FF0000"/>
              </a:solidFill>
              <a:latin typeface="Helvetica World Bold"/>
            </a:endParaRPr>
          </a:p>
        </p:txBody>
      </p:sp>
    </p:spTree>
    <p:extLst>
      <p:ext uri="{BB962C8B-B14F-4D97-AF65-F5344CB8AC3E}">
        <p14:creationId xmlns:p14="http://schemas.microsoft.com/office/powerpoint/2010/main" val="39433694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6499205" y="4820784"/>
            <a:ext cx="1714500" cy="1714500"/>
            <a:chOff x="0" y="0"/>
            <a:chExt cx="482719" cy="482719"/>
          </a:xfrm>
        </p:grpSpPr>
        <p:sp>
          <p:nvSpPr>
            <p:cNvPr id="8" name="Freeform 8"/>
            <p:cNvSpPr/>
            <p:nvPr/>
          </p:nvSpPr>
          <p:spPr>
            <a:xfrm>
              <a:off x="0" y="0"/>
              <a:ext cx="482719" cy="482719"/>
            </a:xfrm>
            <a:custGeom>
              <a:avLst/>
              <a:gdLst/>
              <a:ahLst/>
              <a:cxnLst/>
              <a:rect l="l" t="t" r="r" b="b"/>
              <a:pathLst>
                <a:path w="482719" h="482719">
                  <a:moveTo>
                    <a:pt x="0" y="0"/>
                  </a:moveTo>
                  <a:lnTo>
                    <a:pt x="482719" y="0"/>
                  </a:lnTo>
                  <a:lnTo>
                    <a:pt x="482719" y="482719"/>
                  </a:lnTo>
                  <a:lnTo>
                    <a:pt x="0" y="482719"/>
                  </a:lnTo>
                  <a:close/>
                </a:path>
              </a:pathLst>
            </a:custGeom>
            <a:solidFill>
              <a:srgbClr val="F2DC81"/>
            </a:solidFill>
            <a:ln w="76200" cap="sq">
              <a:solidFill>
                <a:srgbClr val="AC4537"/>
              </a:solidFill>
              <a:prstDash val="solid"/>
              <a:miter/>
            </a:ln>
          </p:spPr>
        </p:sp>
        <p:sp>
          <p:nvSpPr>
            <p:cNvPr id="9" name="TextBox 9"/>
            <p:cNvSpPr txBox="1"/>
            <p:nvPr/>
          </p:nvSpPr>
          <p:spPr>
            <a:xfrm>
              <a:off x="0" y="-28575"/>
              <a:ext cx="482719" cy="511294"/>
            </a:xfrm>
            <a:prstGeom prst="rect">
              <a:avLst/>
            </a:prstGeom>
          </p:spPr>
          <p:txBody>
            <a:bodyPr lIns="50800" tIns="50800" rIns="50800" bIns="50800" rtlCol="0" anchor="ctr"/>
            <a:lstStyle/>
            <a:p>
              <a:pPr algn="ctr">
                <a:lnSpc>
                  <a:spcPts val="2799"/>
                </a:lnSpc>
              </a:pPr>
              <a:endParaRPr/>
            </a:p>
          </p:txBody>
        </p:sp>
      </p:grpSp>
      <p:sp>
        <p:nvSpPr>
          <p:cNvPr id="10" name="Freeform 10"/>
          <p:cNvSpPr/>
          <p:nvPr/>
        </p:nvSpPr>
        <p:spPr>
          <a:xfrm>
            <a:off x="0" y="23569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sp>
      <p:grpSp>
        <p:nvGrpSpPr>
          <p:cNvPr id="11" name="Group 11"/>
          <p:cNvGrpSpPr/>
          <p:nvPr/>
        </p:nvGrpSpPr>
        <p:grpSpPr>
          <a:xfrm>
            <a:off x="6609378" y="8424821"/>
            <a:ext cx="2335255" cy="815323"/>
            <a:chOff x="0" y="0"/>
            <a:chExt cx="3113674" cy="1087097"/>
          </a:xfrm>
        </p:grpSpPr>
        <p:grpSp>
          <p:nvGrpSpPr>
            <p:cNvPr id="12" name="Group 12"/>
            <p:cNvGrpSpPr/>
            <p:nvPr/>
          </p:nvGrpSpPr>
          <p:grpSpPr>
            <a:xfrm>
              <a:off x="0" y="0"/>
              <a:ext cx="3113674" cy="1087097"/>
              <a:chOff x="0" y="0"/>
              <a:chExt cx="615047" cy="214735"/>
            </a:xfrm>
          </p:grpSpPr>
          <p:sp>
            <p:nvSpPr>
              <p:cNvPr id="13" name="Freeform 13"/>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14" name="TextBox 14"/>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5" name="TextBox 15"/>
            <p:cNvSpPr txBox="1"/>
            <p:nvPr/>
          </p:nvSpPr>
          <p:spPr>
            <a:xfrm>
              <a:off x="530019" y="89985"/>
              <a:ext cx="2109172" cy="741741"/>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err="1">
                  <a:solidFill>
                    <a:srgbClr val="000000"/>
                  </a:solidFill>
                  <a:latin typeface="Helvetica World Bold"/>
                </a:rPr>
                <a:t>uquçun</a:t>
              </a:r>
              <a:endParaRPr lang="en-US" sz="3399" u="none" strike="noStrike" dirty="0">
                <a:solidFill>
                  <a:srgbClr val="000000"/>
                </a:solidFill>
                <a:latin typeface="Helvetica World Bold"/>
              </a:endParaRPr>
            </a:p>
          </p:txBody>
        </p:sp>
      </p:grpSp>
      <p:grpSp>
        <p:nvGrpSpPr>
          <p:cNvPr id="16" name="Group 16"/>
          <p:cNvGrpSpPr/>
          <p:nvPr/>
        </p:nvGrpSpPr>
        <p:grpSpPr>
          <a:xfrm>
            <a:off x="3874072" y="8442977"/>
            <a:ext cx="2335255" cy="815323"/>
            <a:chOff x="0" y="0"/>
            <a:chExt cx="3113674" cy="1087097"/>
          </a:xfrm>
        </p:grpSpPr>
        <p:sp>
          <p:nvSpPr>
            <p:cNvPr id="17" name="TextBox 17"/>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iqur</a:t>
              </a:r>
            </a:p>
          </p:txBody>
        </p:sp>
        <p:grpSp>
          <p:nvGrpSpPr>
            <p:cNvPr id="18" name="Group 18"/>
            <p:cNvGrpSpPr/>
            <p:nvPr/>
          </p:nvGrpSpPr>
          <p:grpSpPr>
            <a:xfrm>
              <a:off x="0" y="0"/>
              <a:ext cx="3113674" cy="1087097"/>
              <a:chOff x="0" y="0"/>
              <a:chExt cx="615047" cy="214735"/>
            </a:xfrm>
          </p:grpSpPr>
          <p:sp>
            <p:nvSpPr>
              <p:cNvPr id="19" name="Freeform 1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0" name="TextBox 2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1" name="Group 21"/>
          <p:cNvGrpSpPr/>
          <p:nvPr/>
        </p:nvGrpSpPr>
        <p:grpSpPr>
          <a:xfrm>
            <a:off x="9343367" y="8442977"/>
            <a:ext cx="2335255" cy="815323"/>
            <a:chOff x="0" y="0"/>
            <a:chExt cx="3113674" cy="1087097"/>
          </a:xfrm>
        </p:grpSpPr>
        <p:sp>
          <p:nvSpPr>
            <p:cNvPr id="22" name="TextBox 22"/>
            <p:cNvSpPr txBox="1"/>
            <p:nvPr/>
          </p:nvSpPr>
          <p:spPr>
            <a:xfrm>
              <a:off x="551376" y="89985"/>
              <a:ext cx="2010833"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adeçim</a:t>
              </a:r>
            </a:p>
          </p:txBody>
        </p:sp>
        <p:grpSp>
          <p:nvGrpSpPr>
            <p:cNvPr id="23" name="Group 23"/>
            <p:cNvGrpSpPr/>
            <p:nvPr/>
          </p:nvGrpSpPr>
          <p:grpSpPr>
            <a:xfrm>
              <a:off x="0" y="0"/>
              <a:ext cx="3113674" cy="1087097"/>
              <a:chOff x="0" y="0"/>
              <a:chExt cx="615047" cy="214735"/>
            </a:xfrm>
          </p:grpSpPr>
          <p:sp>
            <p:nvSpPr>
              <p:cNvPr id="24" name="Freeform 24"/>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25" name="TextBox 25"/>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26" name="Group 26"/>
          <p:cNvGrpSpPr/>
          <p:nvPr/>
        </p:nvGrpSpPr>
        <p:grpSpPr>
          <a:xfrm>
            <a:off x="12078672" y="8424821"/>
            <a:ext cx="2335255" cy="815323"/>
            <a:chOff x="0" y="0"/>
            <a:chExt cx="3113674" cy="1087097"/>
          </a:xfrm>
        </p:grpSpPr>
        <p:sp>
          <p:nvSpPr>
            <p:cNvPr id="27" name="TextBox 27"/>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Bold"/>
                </a:rPr>
                <a:t>aweh</a:t>
              </a:r>
            </a:p>
          </p:txBody>
        </p:sp>
        <p:grpSp>
          <p:nvGrpSpPr>
            <p:cNvPr id="28" name="Group 28"/>
            <p:cNvGrpSpPr/>
            <p:nvPr/>
          </p:nvGrpSpPr>
          <p:grpSpPr>
            <a:xfrm>
              <a:off x="0" y="0"/>
              <a:ext cx="3113674" cy="1087097"/>
              <a:chOff x="0" y="0"/>
              <a:chExt cx="615047" cy="214735"/>
            </a:xfrm>
          </p:grpSpPr>
          <p:sp>
            <p:nvSpPr>
              <p:cNvPr id="29" name="Freeform 29"/>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000000"/>
                </a:solidFill>
                <a:prstDash val="solid"/>
                <a:round/>
              </a:ln>
            </p:spPr>
          </p:sp>
          <p:sp>
            <p:nvSpPr>
              <p:cNvPr id="30" name="TextBox 30"/>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grpSp>
        <p:nvGrpSpPr>
          <p:cNvPr id="31" name="Group 31"/>
          <p:cNvGrpSpPr/>
          <p:nvPr/>
        </p:nvGrpSpPr>
        <p:grpSpPr>
          <a:xfrm>
            <a:off x="16471328" y="8442977"/>
            <a:ext cx="1661876" cy="815323"/>
            <a:chOff x="0" y="0"/>
            <a:chExt cx="437696" cy="214735"/>
          </a:xfrm>
        </p:grpSpPr>
        <p:sp>
          <p:nvSpPr>
            <p:cNvPr id="32" name="Freeform 32"/>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A6A6A6"/>
              </a:solidFill>
              <a:prstDash val="solid"/>
              <a:round/>
            </a:ln>
          </p:spPr>
        </p:sp>
        <p:sp>
          <p:nvSpPr>
            <p:cNvPr id="33" name="TextBox 33"/>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34" name="TextBox 34"/>
          <p:cNvSpPr txBox="1"/>
          <p:nvPr/>
        </p:nvSpPr>
        <p:spPr>
          <a:xfrm>
            <a:off x="7290999" y="2659801"/>
            <a:ext cx="1653634"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35" name="TextBox 35"/>
          <p:cNvSpPr txBox="1"/>
          <p:nvPr/>
        </p:nvSpPr>
        <p:spPr>
          <a:xfrm>
            <a:off x="9433773" y="2659801"/>
            <a:ext cx="1448940"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orinoçim</a:t>
            </a:r>
            <a:endParaRPr lang="en-US" sz="2599" dirty="0">
              <a:solidFill>
                <a:srgbClr val="000000"/>
              </a:solidFill>
              <a:latin typeface="Helvetica World Bold"/>
            </a:endParaRPr>
          </a:p>
        </p:txBody>
      </p:sp>
      <p:sp>
        <p:nvSpPr>
          <p:cNvPr id="36" name="TextBox 36"/>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7" name="TextBox 37"/>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8" name="TextBox 38"/>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9" name="TextBox 39"/>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40" name="TextBox 40"/>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1" name="TextBox 41"/>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42" name="TextBox 42"/>
          <p:cNvSpPr txBox="1"/>
          <p:nvPr/>
        </p:nvSpPr>
        <p:spPr>
          <a:xfrm>
            <a:off x="2225373" y="6126344"/>
            <a:ext cx="715744"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43" name="TextBox 43"/>
          <p:cNvSpPr txBox="1"/>
          <p:nvPr/>
        </p:nvSpPr>
        <p:spPr>
          <a:xfrm>
            <a:off x="13390463" y="6204700"/>
            <a:ext cx="1268154"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44" name="TextBox 44"/>
          <p:cNvSpPr txBox="1"/>
          <p:nvPr/>
        </p:nvSpPr>
        <p:spPr>
          <a:xfrm>
            <a:off x="1592729" y="7323403"/>
            <a:ext cx="15102543" cy="580709"/>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Helvetica World"/>
              </a:rPr>
              <a:t>In this language, what would you call your</a:t>
            </a:r>
            <a:r>
              <a:rPr lang="en-US" sz="3199">
                <a:solidFill>
                  <a:srgbClr val="000000"/>
                </a:solidFill>
                <a:latin typeface="Helvetica World Bold"/>
              </a:rPr>
              <a:t> father’s brother’s son</a:t>
            </a:r>
            <a:r>
              <a:rPr lang="en-US" sz="3199">
                <a:solidFill>
                  <a:srgbClr val="000000"/>
                </a:solidFill>
                <a:latin typeface="Helvetica World"/>
              </a:rPr>
              <a:t>?</a:t>
            </a:r>
          </a:p>
        </p:txBody>
      </p:sp>
      <p:grpSp>
        <p:nvGrpSpPr>
          <p:cNvPr id="45" name="Group 45"/>
          <p:cNvGrpSpPr/>
          <p:nvPr/>
        </p:nvGrpSpPr>
        <p:grpSpPr>
          <a:xfrm>
            <a:off x="197762" y="8442977"/>
            <a:ext cx="1661876" cy="815323"/>
            <a:chOff x="0" y="0"/>
            <a:chExt cx="2215835" cy="1087097"/>
          </a:xfrm>
        </p:grpSpPr>
        <p:grpSp>
          <p:nvGrpSpPr>
            <p:cNvPr id="46" name="Group 46"/>
            <p:cNvGrpSpPr/>
            <p:nvPr/>
          </p:nvGrpSpPr>
          <p:grpSpPr>
            <a:xfrm>
              <a:off x="0" y="0"/>
              <a:ext cx="2215835" cy="1087097"/>
              <a:chOff x="0" y="0"/>
              <a:chExt cx="437696" cy="214735"/>
            </a:xfrm>
          </p:grpSpPr>
          <p:sp>
            <p:nvSpPr>
              <p:cNvPr id="47" name="Freeform 47"/>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000000"/>
                </a:solidFill>
                <a:prstDash val="solid"/>
                <a:round/>
              </a:ln>
            </p:spPr>
          </p:sp>
          <p:sp>
            <p:nvSpPr>
              <p:cNvPr id="48" name="TextBox 48"/>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49" name="TextBox 49"/>
            <p:cNvSpPr txBox="1"/>
            <p:nvPr/>
          </p:nvSpPr>
          <p:spPr>
            <a:xfrm>
              <a:off x="111796" y="134396"/>
              <a:ext cx="2050189" cy="7516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a:rPr>
                <a:t>UNDO</a:t>
              </a:r>
            </a:p>
          </p:txBody>
        </p:sp>
      </p:grpSp>
      <p:sp>
        <p:nvSpPr>
          <p:cNvPr id="50" name="TextBox 50"/>
          <p:cNvSpPr txBox="1"/>
          <p:nvPr/>
        </p:nvSpPr>
        <p:spPr>
          <a:xfrm>
            <a:off x="16555174" y="8527105"/>
            <a:ext cx="1537642" cy="580391"/>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a:rPr>
              <a:t>DONE</a:t>
            </a:r>
          </a:p>
        </p:txBody>
      </p:sp>
      <p:sp>
        <p:nvSpPr>
          <p:cNvPr id="51" name="TextBox 51"/>
          <p:cNvSpPr txBox="1"/>
          <p:nvPr/>
        </p:nvSpPr>
        <p:spPr>
          <a:xfrm>
            <a:off x="5486268" y="6138025"/>
            <a:ext cx="715745"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52" name="TextBox 52"/>
          <p:cNvSpPr txBox="1"/>
          <p:nvPr/>
        </p:nvSpPr>
        <p:spPr>
          <a:xfrm>
            <a:off x="464292" y="6138025"/>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53" name="TextBox 53"/>
          <p:cNvSpPr txBox="1"/>
          <p:nvPr/>
        </p:nvSpPr>
        <p:spPr>
          <a:xfrm>
            <a:off x="15107761" y="6204700"/>
            <a:ext cx="126269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54" name="TextBox 54"/>
          <p:cNvSpPr txBox="1"/>
          <p:nvPr/>
        </p:nvSpPr>
        <p:spPr>
          <a:xfrm>
            <a:off x="11678622" y="6204700"/>
            <a:ext cx="126269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55" name="TextBox 55"/>
          <p:cNvSpPr txBox="1"/>
          <p:nvPr/>
        </p:nvSpPr>
        <p:spPr>
          <a:xfrm>
            <a:off x="3718429" y="6179721"/>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grpSp>
        <p:nvGrpSpPr>
          <p:cNvPr id="56" name="Group 2">
            <a:extLst>
              <a:ext uri="{FF2B5EF4-FFF2-40B4-BE49-F238E27FC236}">
                <a16:creationId xmlns:a16="http://schemas.microsoft.com/office/drawing/2014/main" id="{C29634BE-52C8-4FE2-96E8-D7C25464D076}"/>
              </a:ext>
            </a:extLst>
          </p:cNvPr>
          <p:cNvGrpSpPr/>
          <p:nvPr/>
        </p:nvGrpSpPr>
        <p:grpSpPr>
          <a:xfrm>
            <a:off x="0" y="9778174"/>
            <a:ext cx="18288000" cy="419258"/>
            <a:chOff x="0" y="0"/>
            <a:chExt cx="24384000" cy="559011"/>
          </a:xfrm>
        </p:grpSpPr>
        <p:grpSp>
          <p:nvGrpSpPr>
            <p:cNvPr id="57" name="Group 3">
              <a:extLst>
                <a:ext uri="{FF2B5EF4-FFF2-40B4-BE49-F238E27FC236}">
                  <a16:creationId xmlns:a16="http://schemas.microsoft.com/office/drawing/2014/main" id="{F88F8118-3F17-4B0C-86C5-78ED84247493}"/>
                </a:ext>
              </a:extLst>
            </p:cNvPr>
            <p:cNvGrpSpPr/>
            <p:nvPr/>
          </p:nvGrpSpPr>
          <p:grpSpPr>
            <a:xfrm>
              <a:off x="0" y="0"/>
              <a:ext cx="24384000" cy="559011"/>
              <a:chOff x="0" y="0"/>
              <a:chExt cx="4816593" cy="110422"/>
            </a:xfrm>
          </p:grpSpPr>
          <p:sp>
            <p:nvSpPr>
              <p:cNvPr id="59" name="Freeform 4">
                <a:extLst>
                  <a:ext uri="{FF2B5EF4-FFF2-40B4-BE49-F238E27FC236}">
                    <a16:creationId xmlns:a16="http://schemas.microsoft.com/office/drawing/2014/main" id="{BC878C83-F537-412E-AC4F-CF7AFB945F6B}"/>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60" name="TextBox 5">
                <a:extLst>
                  <a:ext uri="{FF2B5EF4-FFF2-40B4-BE49-F238E27FC236}">
                    <a16:creationId xmlns:a16="http://schemas.microsoft.com/office/drawing/2014/main" id="{75014215-C087-4496-BD26-8AE2A4676C4A}"/>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8" name="TextBox 6">
              <a:extLst>
                <a:ext uri="{FF2B5EF4-FFF2-40B4-BE49-F238E27FC236}">
                  <a16:creationId xmlns:a16="http://schemas.microsoft.com/office/drawing/2014/main" id="{4656B8B4-D560-4B0A-B1B7-9130A2923A9B}"/>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20521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sp>
      <p:grpSp>
        <p:nvGrpSpPr>
          <p:cNvPr id="8" name="Group 8"/>
          <p:cNvGrpSpPr/>
          <p:nvPr/>
        </p:nvGrpSpPr>
        <p:grpSpPr>
          <a:xfrm>
            <a:off x="6609378" y="8424821"/>
            <a:ext cx="2335255" cy="815323"/>
            <a:chOff x="0" y="0"/>
            <a:chExt cx="3113674" cy="1087097"/>
          </a:xfrm>
        </p:grpSpPr>
        <p:grpSp>
          <p:nvGrpSpPr>
            <p:cNvPr id="9" name="Group 9"/>
            <p:cNvGrpSpPr/>
            <p:nvPr/>
          </p:nvGrpSpPr>
          <p:grpSpPr>
            <a:xfrm>
              <a:off x="0" y="0"/>
              <a:ext cx="3113674" cy="1087097"/>
              <a:chOff x="0" y="0"/>
              <a:chExt cx="615047" cy="214735"/>
            </a:xfrm>
          </p:grpSpPr>
          <p:sp>
            <p:nvSpPr>
              <p:cNvPr id="10" name="Freeform 10"/>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A6A6A6"/>
                </a:solidFill>
                <a:prstDash val="solid"/>
                <a:round/>
              </a:ln>
            </p:spPr>
          </p:sp>
          <p:sp>
            <p:nvSpPr>
              <p:cNvPr id="11" name="TextBox 11"/>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sp>
          <p:nvSpPr>
            <p:cNvPr id="12" name="TextBox 12"/>
            <p:cNvSpPr txBox="1"/>
            <p:nvPr/>
          </p:nvSpPr>
          <p:spPr>
            <a:xfrm>
              <a:off x="530019" y="89985"/>
              <a:ext cx="2109172" cy="741741"/>
            </a:xfrm>
            <a:prstGeom prst="rect">
              <a:avLst/>
            </a:prstGeom>
          </p:spPr>
          <p:txBody>
            <a:bodyPr wrap="square" lIns="0" tIns="0" rIns="0" bIns="0" rtlCol="0" anchor="t">
              <a:spAutoFit/>
            </a:bodyPr>
            <a:lstStyle/>
            <a:p>
              <a:pPr marL="0" lvl="0" indent="0" algn="ctr">
                <a:lnSpc>
                  <a:spcPts val="4759"/>
                </a:lnSpc>
                <a:spcBef>
                  <a:spcPct val="0"/>
                </a:spcBef>
              </a:pPr>
              <a:r>
                <a:rPr lang="en-US" sz="3399" u="none" strike="noStrike" dirty="0" err="1">
                  <a:solidFill>
                    <a:srgbClr val="A6A6A6"/>
                  </a:solidFill>
                  <a:latin typeface="Helvetica World Bold"/>
                </a:rPr>
                <a:t>uquçun</a:t>
              </a:r>
              <a:endParaRPr lang="en-US" sz="3399" u="none" strike="noStrike" dirty="0">
                <a:solidFill>
                  <a:srgbClr val="A6A6A6"/>
                </a:solidFill>
                <a:latin typeface="Helvetica World Bold"/>
              </a:endParaRPr>
            </a:p>
          </p:txBody>
        </p:sp>
      </p:grpSp>
      <p:grpSp>
        <p:nvGrpSpPr>
          <p:cNvPr id="13" name="Group 13"/>
          <p:cNvGrpSpPr/>
          <p:nvPr/>
        </p:nvGrpSpPr>
        <p:grpSpPr>
          <a:xfrm>
            <a:off x="3874072" y="8442977"/>
            <a:ext cx="2335255" cy="815323"/>
            <a:chOff x="0" y="0"/>
            <a:chExt cx="3113674" cy="1087097"/>
          </a:xfrm>
        </p:grpSpPr>
        <p:sp>
          <p:nvSpPr>
            <p:cNvPr id="14" name="TextBox 14"/>
            <p:cNvSpPr txBox="1"/>
            <p:nvPr/>
          </p:nvSpPr>
          <p:spPr>
            <a:xfrm>
              <a:off x="1009634" y="89985"/>
              <a:ext cx="1097915" cy="815130"/>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Bold"/>
                </a:rPr>
                <a:t>iqur</a:t>
              </a:r>
            </a:p>
          </p:txBody>
        </p:sp>
        <p:grpSp>
          <p:nvGrpSpPr>
            <p:cNvPr id="15" name="Group 15"/>
            <p:cNvGrpSpPr/>
            <p:nvPr/>
          </p:nvGrpSpPr>
          <p:grpSpPr>
            <a:xfrm>
              <a:off x="0" y="0"/>
              <a:ext cx="3113674" cy="1087097"/>
              <a:chOff x="0" y="0"/>
              <a:chExt cx="615047" cy="214735"/>
            </a:xfrm>
          </p:grpSpPr>
          <p:sp>
            <p:nvSpPr>
              <p:cNvPr id="16" name="Freeform 16"/>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A6A6A6"/>
                </a:solidFill>
                <a:prstDash val="solid"/>
                <a:round/>
              </a:ln>
            </p:spPr>
          </p:sp>
          <p:sp>
            <p:nvSpPr>
              <p:cNvPr id="17" name="TextBox 17"/>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sp>
        <p:nvSpPr>
          <p:cNvPr id="19" name="TextBox 19"/>
          <p:cNvSpPr txBox="1"/>
          <p:nvPr/>
        </p:nvSpPr>
        <p:spPr>
          <a:xfrm>
            <a:off x="9756899" y="8510466"/>
            <a:ext cx="1508124" cy="611348"/>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Bold"/>
              </a:rPr>
              <a:t>adeçim</a:t>
            </a:r>
          </a:p>
        </p:txBody>
      </p:sp>
      <p:grpSp>
        <p:nvGrpSpPr>
          <p:cNvPr id="20" name="Group 20"/>
          <p:cNvGrpSpPr/>
          <p:nvPr/>
        </p:nvGrpSpPr>
        <p:grpSpPr>
          <a:xfrm>
            <a:off x="9343367" y="8442977"/>
            <a:ext cx="2335255" cy="815323"/>
            <a:chOff x="0" y="0"/>
            <a:chExt cx="615047" cy="214735"/>
          </a:xfrm>
        </p:grpSpPr>
        <p:sp>
          <p:nvSpPr>
            <p:cNvPr id="21" name="Freeform 21"/>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A6A6A6"/>
              </a:solidFill>
              <a:prstDash val="solid"/>
              <a:round/>
            </a:ln>
          </p:spPr>
          <p:txBody>
            <a:bodyPr/>
            <a:lstStyle/>
            <a:p>
              <a:endParaRPr lang="en-GB" dirty="0"/>
            </a:p>
          </p:txBody>
        </p:sp>
        <p:sp>
          <p:nvSpPr>
            <p:cNvPr id="22" name="TextBox 22"/>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nvGrpSpPr>
          <p:cNvPr id="23" name="Group 23"/>
          <p:cNvGrpSpPr/>
          <p:nvPr/>
        </p:nvGrpSpPr>
        <p:grpSpPr>
          <a:xfrm>
            <a:off x="12078672" y="8424821"/>
            <a:ext cx="2335255" cy="815323"/>
            <a:chOff x="0" y="0"/>
            <a:chExt cx="3113674" cy="1087097"/>
          </a:xfrm>
        </p:grpSpPr>
        <p:sp>
          <p:nvSpPr>
            <p:cNvPr id="24" name="TextBox 24"/>
            <p:cNvSpPr txBox="1"/>
            <p:nvPr/>
          </p:nvSpPr>
          <p:spPr>
            <a:xfrm>
              <a:off x="847967" y="78438"/>
              <a:ext cx="1462617" cy="815130"/>
            </a:xfrm>
            <a:prstGeom prst="rect">
              <a:avLst/>
            </a:prstGeom>
          </p:spPr>
          <p:txBody>
            <a:bodyPr lIns="0" tIns="0" rIns="0" bIns="0" rtlCol="0" anchor="t">
              <a:spAutoFit/>
            </a:bodyPr>
            <a:lstStyle/>
            <a:p>
              <a:pPr algn="ctr">
                <a:lnSpc>
                  <a:spcPts val="4759"/>
                </a:lnSpc>
                <a:spcBef>
                  <a:spcPct val="0"/>
                </a:spcBef>
              </a:pPr>
              <a:r>
                <a:rPr lang="en-US" sz="3399">
                  <a:solidFill>
                    <a:srgbClr val="A6A6A6"/>
                  </a:solidFill>
                  <a:latin typeface="Helvetica World Bold"/>
                </a:rPr>
                <a:t>aweh</a:t>
              </a:r>
            </a:p>
          </p:txBody>
        </p:sp>
        <p:grpSp>
          <p:nvGrpSpPr>
            <p:cNvPr id="25" name="Group 25"/>
            <p:cNvGrpSpPr/>
            <p:nvPr/>
          </p:nvGrpSpPr>
          <p:grpSpPr>
            <a:xfrm>
              <a:off x="0" y="0"/>
              <a:ext cx="3113674" cy="1087097"/>
              <a:chOff x="0" y="0"/>
              <a:chExt cx="615047" cy="214735"/>
            </a:xfrm>
          </p:grpSpPr>
          <p:sp>
            <p:nvSpPr>
              <p:cNvPr id="26" name="Freeform 26"/>
              <p:cNvSpPr/>
              <p:nvPr/>
            </p:nvSpPr>
            <p:spPr>
              <a:xfrm>
                <a:off x="0" y="0"/>
                <a:ext cx="615047" cy="214735"/>
              </a:xfrm>
              <a:custGeom>
                <a:avLst/>
                <a:gdLst/>
                <a:ahLst/>
                <a:cxnLst/>
                <a:rect l="l" t="t" r="r" b="b"/>
                <a:pathLst>
                  <a:path w="615047" h="214735">
                    <a:moveTo>
                      <a:pt x="89511" y="0"/>
                    </a:moveTo>
                    <a:lnTo>
                      <a:pt x="525535" y="0"/>
                    </a:lnTo>
                    <a:cubicBezTo>
                      <a:pt x="574971" y="0"/>
                      <a:pt x="615047" y="40076"/>
                      <a:pt x="615047" y="89511"/>
                    </a:cubicBezTo>
                    <a:lnTo>
                      <a:pt x="615047" y="125224"/>
                    </a:lnTo>
                    <a:cubicBezTo>
                      <a:pt x="615047" y="148964"/>
                      <a:pt x="605616" y="171731"/>
                      <a:pt x="588829" y="188518"/>
                    </a:cubicBezTo>
                    <a:cubicBezTo>
                      <a:pt x="572043" y="205305"/>
                      <a:pt x="549275" y="214735"/>
                      <a:pt x="525535" y="214735"/>
                    </a:cubicBezTo>
                    <a:lnTo>
                      <a:pt x="89511" y="214735"/>
                    </a:lnTo>
                    <a:cubicBezTo>
                      <a:pt x="65771" y="214735"/>
                      <a:pt x="43004" y="205305"/>
                      <a:pt x="26217" y="188518"/>
                    </a:cubicBezTo>
                    <a:cubicBezTo>
                      <a:pt x="9431" y="171731"/>
                      <a:pt x="0" y="148964"/>
                      <a:pt x="0" y="125224"/>
                    </a:cubicBezTo>
                    <a:lnTo>
                      <a:pt x="0" y="89511"/>
                    </a:lnTo>
                    <a:cubicBezTo>
                      <a:pt x="0" y="65771"/>
                      <a:pt x="9431" y="43004"/>
                      <a:pt x="26217" y="26217"/>
                    </a:cubicBezTo>
                    <a:cubicBezTo>
                      <a:pt x="43004" y="9431"/>
                      <a:pt x="65771" y="0"/>
                      <a:pt x="89511" y="0"/>
                    </a:cubicBezTo>
                    <a:close/>
                  </a:path>
                </a:pathLst>
              </a:custGeom>
              <a:solidFill>
                <a:srgbClr val="000000">
                  <a:alpha val="0"/>
                </a:srgbClr>
              </a:solidFill>
              <a:ln w="66675" cap="rnd">
                <a:solidFill>
                  <a:srgbClr val="A6A6A6"/>
                </a:solidFill>
                <a:prstDash val="solid"/>
                <a:round/>
              </a:ln>
            </p:spPr>
          </p:sp>
          <p:sp>
            <p:nvSpPr>
              <p:cNvPr id="27" name="TextBox 27"/>
              <p:cNvSpPr txBox="1"/>
              <p:nvPr/>
            </p:nvSpPr>
            <p:spPr>
              <a:xfrm>
                <a:off x="0" y="-28575"/>
                <a:ext cx="615047" cy="243310"/>
              </a:xfrm>
              <a:prstGeom prst="rect">
                <a:avLst/>
              </a:prstGeom>
            </p:spPr>
            <p:txBody>
              <a:bodyPr lIns="50800" tIns="50800" rIns="50800" bIns="50800" rtlCol="0" anchor="ctr"/>
              <a:lstStyle/>
              <a:p>
                <a:pPr algn="ctr">
                  <a:lnSpc>
                    <a:spcPts val="2799"/>
                  </a:lnSpc>
                </a:pPr>
                <a:endParaRPr/>
              </a:p>
            </p:txBody>
          </p:sp>
        </p:grpSp>
      </p:grpSp>
      <p:sp>
        <p:nvSpPr>
          <p:cNvPr id="28" name="TextBox 28"/>
          <p:cNvSpPr txBox="1"/>
          <p:nvPr/>
        </p:nvSpPr>
        <p:spPr>
          <a:xfrm>
            <a:off x="7290998"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29" name="TextBox 29"/>
          <p:cNvSpPr txBox="1"/>
          <p:nvPr/>
        </p:nvSpPr>
        <p:spPr>
          <a:xfrm>
            <a:off x="9433773"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orinoçim</a:t>
            </a:r>
            <a:endParaRPr lang="en-US" sz="2599" dirty="0">
              <a:solidFill>
                <a:srgbClr val="000000"/>
              </a:solidFill>
              <a:latin typeface="Helvetica World Bold"/>
            </a:endParaRPr>
          </a:p>
        </p:txBody>
      </p:sp>
      <p:sp>
        <p:nvSpPr>
          <p:cNvPr id="30" name="TextBox 30"/>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1" name="TextBox 31"/>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2" name="TextBox 32"/>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3" name="TextBox 33"/>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4" name="TextBox 34"/>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35" name="TextBox 35"/>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36" name="TextBox 36"/>
          <p:cNvSpPr txBox="1"/>
          <p:nvPr/>
        </p:nvSpPr>
        <p:spPr>
          <a:xfrm>
            <a:off x="2225373" y="6126344"/>
            <a:ext cx="74642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37" name="TextBox 37"/>
          <p:cNvSpPr txBox="1"/>
          <p:nvPr/>
        </p:nvSpPr>
        <p:spPr>
          <a:xfrm>
            <a:off x="13390463" y="6204700"/>
            <a:ext cx="125995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p:txBody>
      </p:sp>
      <p:sp>
        <p:nvSpPr>
          <p:cNvPr id="38" name="TextBox 38"/>
          <p:cNvSpPr txBox="1"/>
          <p:nvPr/>
        </p:nvSpPr>
        <p:spPr>
          <a:xfrm>
            <a:off x="1592729" y="7323403"/>
            <a:ext cx="15102543"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Helvetica World"/>
              </a:rPr>
              <a:t>Are you happy with your selection? Press Done to continue or Undo to go back.</a:t>
            </a:r>
          </a:p>
        </p:txBody>
      </p:sp>
      <p:grpSp>
        <p:nvGrpSpPr>
          <p:cNvPr id="39" name="Group 39"/>
          <p:cNvGrpSpPr/>
          <p:nvPr/>
        </p:nvGrpSpPr>
        <p:grpSpPr>
          <a:xfrm>
            <a:off x="197762" y="8442977"/>
            <a:ext cx="1661876" cy="815323"/>
            <a:chOff x="0" y="0"/>
            <a:chExt cx="2215835" cy="1087097"/>
          </a:xfrm>
        </p:grpSpPr>
        <p:grpSp>
          <p:nvGrpSpPr>
            <p:cNvPr id="40" name="Group 40"/>
            <p:cNvGrpSpPr/>
            <p:nvPr/>
          </p:nvGrpSpPr>
          <p:grpSpPr>
            <a:xfrm>
              <a:off x="0" y="0"/>
              <a:ext cx="2215835" cy="1087097"/>
              <a:chOff x="0" y="0"/>
              <a:chExt cx="437696" cy="214735"/>
            </a:xfrm>
          </p:grpSpPr>
          <p:sp>
            <p:nvSpPr>
              <p:cNvPr id="41" name="Freeform 41"/>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000000"/>
                </a:solidFill>
                <a:prstDash val="solid"/>
                <a:round/>
              </a:ln>
            </p:spPr>
          </p:sp>
          <p:sp>
            <p:nvSpPr>
              <p:cNvPr id="42" name="TextBox 42"/>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43" name="TextBox 43"/>
            <p:cNvSpPr txBox="1"/>
            <p:nvPr/>
          </p:nvSpPr>
          <p:spPr>
            <a:xfrm>
              <a:off x="111796" y="134396"/>
              <a:ext cx="2050189" cy="7516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a:rPr>
                <a:t>UNDO</a:t>
              </a:r>
            </a:p>
          </p:txBody>
        </p:sp>
      </p:grpSp>
      <p:grpSp>
        <p:nvGrpSpPr>
          <p:cNvPr id="44" name="Group 44"/>
          <p:cNvGrpSpPr/>
          <p:nvPr/>
        </p:nvGrpSpPr>
        <p:grpSpPr>
          <a:xfrm>
            <a:off x="16471328" y="8442977"/>
            <a:ext cx="1661876" cy="815323"/>
            <a:chOff x="0" y="0"/>
            <a:chExt cx="2215835" cy="1087097"/>
          </a:xfrm>
        </p:grpSpPr>
        <p:grpSp>
          <p:nvGrpSpPr>
            <p:cNvPr id="45" name="Group 45"/>
            <p:cNvGrpSpPr/>
            <p:nvPr/>
          </p:nvGrpSpPr>
          <p:grpSpPr>
            <a:xfrm>
              <a:off x="0" y="0"/>
              <a:ext cx="2215835" cy="1087097"/>
              <a:chOff x="0" y="0"/>
              <a:chExt cx="437696" cy="214735"/>
            </a:xfrm>
          </p:grpSpPr>
          <p:sp>
            <p:nvSpPr>
              <p:cNvPr id="46" name="Freeform 46"/>
              <p:cNvSpPr/>
              <p:nvPr/>
            </p:nvSpPr>
            <p:spPr>
              <a:xfrm>
                <a:off x="0" y="0"/>
                <a:ext cx="437696" cy="214735"/>
              </a:xfrm>
              <a:custGeom>
                <a:avLst/>
                <a:gdLst/>
                <a:ahLst/>
                <a:cxnLst/>
                <a:rect l="l" t="t" r="r" b="b"/>
                <a:pathLst>
                  <a:path w="437696" h="214735">
                    <a:moveTo>
                      <a:pt x="107368" y="0"/>
                    </a:moveTo>
                    <a:lnTo>
                      <a:pt x="330328" y="0"/>
                    </a:lnTo>
                    <a:cubicBezTo>
                      <a:pt x="389626" y="0"/>
                      <a:pt x="437696" y="48070"/>
                      <a:pt x="437696" y="107368"/>
                    </a:cubicBezTo>
                    <a:lnTo>
                      <a:pt x="437696" y="107368"/>
                    </a:lnTo>
                    <a:cubicBezTo>
                      <a:pt x="437696" y="166665"/>
                      <a:pt x="389626" y="214735"/>
                      <a:pt x="330328" y="214735"/>
                    </a:cubicBezTo>
                    <a:lnTo>
                      <a:pt x="107368" y="214735"/>
                    </a:lnTo>
                    <a:cubicBezTo>
                      <a:pt x="48070" y="214735"/>
                      <a:pt x="0" y="166665"/>
                      <a:pt x="0" y="107368"/>
                    </a:cubicBezTo>
                    <a:lnTo>
                      <a:pt x="0" y="107368"/>
                    </a:lnTo>
                    <a:cubicBezTo>
                      <a:pt x="0" y="48070"/>
                      <a:pt x="48070" y="0"/>
                      <a:pt x="107368" y="0"/>
                    </a:cubicBezTo>
                    <a:close/>
                  </a:path>
                </a:pathLst>
              </a:custGeom>
              <a:solidFill>
                <a:srgbClr val="000000">
                  <a:alpha val="0"/>
                </a:srgbClr>
              </a:solidFill>
              <a:ln w="28575" cap="rnd">
                <a:solidFill>
                  <a:srgbClr val="000000"/>
                </a:solidFill>
                <a:prstDash val="solid"/>
                <a:round/>
              </a:ln>
            </p:spPr>
          </p:sp>
          <p:sp>
            <p:nvSpPr>
              <p:cNvPr id="47" name="TextBox 47"/>
              <p:cNvSpPr txBox="1"/>
              <p:nvPr/>
            </p:nvSpPr>
            <p:spPr>
              <a:xfrm>
                <a:off x="0" y="-28575"/>
                <a:ext cx="437696" cy="243310"/>
              </a:xfrm>
              <a:prstGeom prst="rect">
                <a:avLst/>
              </a:prstGeom>
            </p:spPr>
            <p:txBody>
              <a:bodyPr lIns="50800" tIns="50800" rIns="50800" bIns="50800" rtlCol="0" anchor="ctr"/>
              <a:lstStyle/>
              <a:p>
                <a:pPr algn="ctr">
                  <a:lnSpc>
                    <a:spcPts val="2799"/>
                  </a:lnSpc>
                </a:pPr>
                <a:endParaRPr/>
              </a:p>
            </p:txBody>
          </p:sp>
        </p:grpSp>
        <p:sp>
          <p:nvSpPr>
            <p:cNvPr id="48" name="TextBox 48"/>
            <p:cNvSpPr txBox="1"/>
            <p:nvPr/>
          </p:nvSpPr>
          <p:spPr>
            <a:xfrm>
              <a:off x="111796" y="134396"/>
              <a:ext cx="2050189" cy="751630"/>
            </a:xfrm>
            <a:prstGeom prst="rect">
              <a:avLst/>
            </a:prstGeom>
          </p:spPr>
          <p:txBody>
            <a:bodyPr lIns="0" tIns="0" rIns="0" bIns="0" rtlCol="0" anchor="t">
              <a:spAutoFit/>
            </a:bodyPr>
            <a:lstStyle/>
            <a:p>
              <a:pPr algn="ctr">
                <a:lnSpc>
                  <a:spcPts val="4759"/>
                </a:lnSpc>
                <a:spcBef>
                  <a:spcPct val="0"/>
                </a:spcBef>
              </a:pPr>
              <a:r>
                <a:rPr lang="en-US" sz="3399">
                  <a:solidFill>
                    <a:srgbClr val="000000"/>
                  </a:solidFill>
                  <a:latin typeface="Helvetica World"/>
                </a:rPr>
                <a:t>DONE</a:t>
              </a:r>
            </a:p>
          </p:txBody>
        </p:sp>
      </p:grpSp>
      <p:sp>
        <p:nvSpPr>
          <p:cNvPr id="49" name="TextBox 49"/>
          <p:cNvSpPr txBox="1"/>
          <p:nvPr/>
        </p:nvSpPr>
        <p:spPr>
          <a:xfrm>
            <a:off x="5486268" y="6138025"/>
            <a:ext cx="715745"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50" name="TextBox 50"/>
          <p:cNvSpPr txBox="1"/>
          <p:nvPr/>
        </p:nvSpPr>
        <p:spPr>
          <a:xfrm>
            <a:off x="464292" y="6138025"/>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51" name="TextBox 51"/>
          <p:cNvSpPr txBox="1"/>
          <p:nvPr/>
        </p:nvSpPr>
        <p:spPr>
          <a:xfrm>
            <a:off x="15107761" y="6204700"/>
            <a:ext cx="124444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a:p>
            <a:pPr algn="ctr">
              <a:lnSpc>
                <a:spcPts val="3639"/>
              </a:lnSpc>
              <a:spcBef>
                <a:spcPct val="0"/>
              </a:spcBef>
            </a:pPr>
            <a:endParaRPr lang="en-US" sz="2599" dirty="0">
              <a:solidFill>
                <a:srgbClr val="000000"/>
              </a:solidFill>
              <a:latin typeface="Helvetica World Bold"/>
            </a:endParaRPr>
          </a:p>
        </p:txBody>
      </p:sp>
      <p:sp>
        <p:nvSpPr>
          <p:cNvPr id="52" name="TextBox 52"/>
          <p:cNvSpPr txBox="1"/>
          <p:nvPr/>
        </p:nvSpPr>
        <p:spPr>
          <a:xfrm>
            <a:off x="11678622" y="6204700"/>
            <a:ext cx="125450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uquçun</a:t>
            </a:r>
            <a:endParaRPr lang="en-US" sz="2599" dirty="0">
              <a:solidFill>
                <a:srgbClr val="000000"/>
              </a:solidFill>
              <a:latin typeface="Helvetica World Bold"/>
            </a:endParaRPr>
          </a:p>
          <a:p>
            <a:pPr algn="ctr">
              <a:lnSpc>
                <a:spcPts val="3639"/>
              </a:lnSpc>
              <a:spcBef>
                <a:spcPct val="0"/>
              </a:spcBef>
            </a:pPr>
            <a:endParaRPr lang="en-US" sz="2599" dirty="0">
              <a:solidFill>
                <a:srgbClr val="000000"/>
              </a:solidFill>
              <a:latin typeface="Helvetica World Bold"/>
            </a:endParaRPr>
          </a:p>
        </p:txBody>
      </p:sp>
      <p:sp>
        <p:nvSpPr>
          <p:cNvPr id="53" name="TextBox 53"/>
          <p:cNvSpPr txBox="1"/>
          <p:nvPr/>
        </p:nvSpPr>
        <p:spPr>
          <a:xfrm>
            <a:off x="3718429" y="6179721"/>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iqur</a:t>
            </a:r>
            <a:endParaRPr lang="en-US" sz="2599" dirty="0">
              <a:solidFill>
                <a:srgbClr val="000000"/>
              </a:solidFill>
              <a:latin typeface="Helvetica World Bold"/>
            </a:endParaRPr>
          </a:p>
        </p:txBody>
      </p:sp>
      <p:sp>
        <p:nvSpPr>
          <p:cNvPr id="54" name="TextBox 54"/>
          <p:cNvSpPr txBox="1"/>
          <p:nvPr/>
        </p:nvSpPr>
        <p:spPr>
          <a:xfrm>
            <a:off x="16775430" y="6204700"/>
            <a:ext cx="131738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FF0000"/>
                </a:solidFill>
                <a:latin typeface="Helvetica World Bold"/>
              </a:rPr>
              <a:t>uquçun</a:t>
            </a:r>
            <a:endParaRPr lang="en-US" sz="2599" dirty="0">
              <a:solidFill>
                <a:srgbClr val="FF0000"/>
              </a:solidFill>
              <a:latin typeface="Helvetica World Bold"/>
            </a:endParaRPr>
          </a:p>
        </p:txBody>
      </p:sp>
      <p:grpSp>
        <p:nvGrpSpPr>
          <p:cNvPr id="55" name="Group 2">
            <a:extLst>
              <a:ext uri="{FF2B5EF4-FFF2-40B4-BE49-F238E27FC236}">
                <a16:creationId xmlns:a16="http://schemas.microsoft.com/office/drawing/2014/main" id="{09D6521D-0E02-4313-BD07-7A1B7733D2B7}"/>
              </a:ext>
            </a:extLst>
          </p:cNvPr>
          <p:cNvGrpSpPr/>
          <p:nvPr/>
        </p:nvGrpSpPr>
        <p:grpSpPr>
          <a:xfrm>
            <a:off x="0" y="9778174"/>
            <a:ext cx="18288000" cy="419258"/>
            <a:chOff x="0" y="0"/>
            <a:chExt cx="24384000" cy="559011"/>
          </a:xfrm>
        </p:grpSpPr>
        <p:grpSp>
          <p:nvGrpSpPr>
            <p:cNvPr id="56" name="Group 3">
              <a:extLst>
                <a:ext uri="{FF2B5EF4-FFF2-40B4-BE49-F238E27FC236}">
                  <a16:creationId xmlns:a16="http://schemas.microsoft.com/office/drawing/2014/main" id="{57B7D386-00DB-4F81-8034-FF7B620439B9}"/>
                </a:ext>
              </a:extLst>
            </p:cNvPr>
            <p:cNvGrpSpPr/>
            <p:nvPr/>
          </p:nvGrpSpPr>
          <p:grpSpPr>
            <a:xfrm>
              <a:off x="0" y="0"/>
              <a:ext cx="24384000" cy="559011"/>
              <a:chOff x="0" y="0"/>
              <a:chExt cx="4816593" cy="110422"/>
            </a:xfrm>
          </p:grpSpPr>
          <p:sp>
            <p:nvSpPr>
              <p:cNvPr id="58" name="Freeform 4">
                <a:extLst>
                  <a:ext uri="{FF2B5EF4-FFF2-40B4-BE49-F238E27FC236}">
                    <a16:creationId xmlns:a16="http://schemas.microsoft.com/office/drawing/2014/main" id="{24A1E85D-C8B3-470C-B698-E3F1694A34E0}"/>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9" name="TextBox 5">
                <a:extLst>
                  <a:ext uri="{FF2B5EF4-FFF2-40B4-BE49-F238E27FC236}">
                    <a16:creationId xmlns:a16="http://schemas.microsoft.com/office/drawing/2014/main" id="{11EB3245-7EE5-4F1A-97E8-5BEEADCAAFBB}"/>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7" name="TextBox 6">
              <a:extLst>
                <a:ext uri="{FF2B5EF4-FFF2-40B4-BE49-F238E27FC236}">
                  <a16:creationId xmlns:a16="http://schemas.microsoft.com/office/drawing/2014/main" id="{383C2E87-4ED4-42BD-A8C7-CBBE34A8D2B5}"/>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7"/>
          <p:cNvSpPr txBox="1"/>
          <p:nvPr/>
        </p:nvSpPr>
        <p:spPr>
          <a:xfrm>
            <a:off x="8500110" y="516013"/>
            <a:ext cx="1405890"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Libre Baskerville Bold"/>
              </a:rPr>
              <a:t>2x2</a:t>
            </a:r>
          </a:p>
        </p:txBody>
      </p:sp>
      <p:sp>
        <p:nvSpPr>
          <p:cNvPr id="8" name="Freeform 8"/>
          <p:cNvSpPr/>
          <p:nvPr/>
        </p:nvSpPr>
        <p:spPr>
          <a:xfrm>
            <a:off x="6830827"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6546471"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10" name="Freeform 10"/>
          <p:cNvSpPr/>
          <p:nvPr/>
        </p:nvSpPr>
        <p:spPr>
          <a:xfrm>
            <a:off x="8086533"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9340391"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a:off x="10594249"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7845612"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14" name="TextBox 14"/>
          <p:cNvSpPr txBox="1"/>
          <p:nvPr/>
        </p:nvSpPr>
        <p:spPr>
          <a:xfrm>
            <a:off x="9144753"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15" name="TextBox 15"/>
          <p:cNvSpPr txBox="1"/>
          <p:nvPr/>
        </p:nvSpPr>
        <p:spPr>
          <a:xfrm>
            <a:off x="10443893"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grpSp>
        <p:nvGrpSpPr>
          <p:cNvPr id="16" name="Group 2">
            <a:extLst>
              <a:ext uri="{FF2B5EF4-FFF2-40B4-BE49-F238E27FC236}">
                <a16:creationId xmlns:a16="http://schemas.microsoft.com/office/drawing/2014/main" id="{E22C2236-56F3-4B7E-A6A8-91912BA66B9F}"/>
              </a:ext>
            </a:extLst>
          </p:cNvPr>
          <p:cNvGrpSpPr/>
          <p:nvPr/>
        </p:nvGrpSpPr>
        <p:grpSpPr>
          <a:xfrm>
            <a:off x="0" y="9778174"/>
            <a:ext cx="18288000" cy="419258"/>
            <a:chOff x="0" y="0"/>
            <a:chExt cx="24384000" cy="559011"/>
          </a:xfrm>
        </p:grpSpPr>
        <p:grpSp>
          <p:nvGrpSpPr>
            <p:cNvPr id="17" name="Group 3">
              <a:extLst>
                <a:ext uri="{FF2B5EF4-FFF2-40B4-BE49-F238E27FC236}">
                  <a16:creationId xmlns:a16="http://schemas.microsoft.com/office/drawing/2014/main" id="{86C48A27-7F93-4398-819E-199DE96CCE77}"/>
                </a:ext>
              </a:extLst>
            </p:cNvPr>
            <p:cNvGrpSpPr/>
            <p:nvPr/>
          </p:nvGrpSpPr>
          <p:grpSpPr>
            <a:xfrm>
              <a:off x="0" y="0"/>
              <a:ext cx="24384000" cy="559011"/>
              <a:chOff x="0" y="0"/>
              <a:chExt cx="4816593" cy="110422"/>
            </a:xfrm>
          </p:grpSpPr>
          <p:sp>
            <p:nvSpPr>
              <p:cNvPr id="19" name="Freeform 4">
                <a:extLst>
                  <a:ext uri="{FF2B5EF4-FFF2-40B4-BE49-F238E27FC236}">
                    <a16:creationId xmlns:a16="http://schemas.microsoft.com/office/drawing/2014/main" id="{CF5FFCAD-3C4D-4A87-A1A4-5C972C56A096}"/>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20" name="TextBox 5">
                <a:extLst>
                  <a:ext uri="{FF2B5EF4-FFF2-40B4-BE49-F238E27FC236}">
                    <a16:creationId xmlns:a16="http://schemas.microsoft.com/office/drawing/2014/main" id="{EC4CA5EC-E60B-454C-9BB6-B73062CB0F4F}"/>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8" name="TextBox 6">
              <a:extLst>
                <a:ext uri="{FF2B5EF4-FFF2-40B4-BE49-F238E27FC236}">
                  <a16:creationId xmlns:a16="http://schemas.microsoft.com/office/drawing/2014/main" id="{E424BB9D-ED1D-45A8-9118-F44F14C74D8B}"/>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7"/>
          <p:cNvSpPr txBox="1"/>
          <p:nvPr/>
        </p:nvSpPr>
        <p:spPr>
          <a:xfrm>
            <a:off x="8500109" y="516013"/>
            <a:ext cx="1299141"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Libre Baskerville Bold"/>
              </a:rPr>
              <a:t>2x2</a:t>
            </a:r>
          </a:p>
        </p:txBody>
      </p:sp>
      <p:sp>
        <p:nvSpPr>
          <p:cNvPr id="8" name="Freeform 8"/>
          <p:cNvSpPr/>
          <p:nvPr/>
        </p:nvSpPr>
        <p:spPr>
          <a:xfrm>
            <a:off x="6830827"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TextBox 9"/>
          <p:cNvSpPr txBox="1"/>
          <p:nvPr/>
        </p:nvSpPr>
        <p:spPr>
          <a:xfrm>
            <a:off x="6546471"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10" name="Freeform 10"/>
          <p:cNvSpPr/>
          <p:nvPr/>
        </p:nvSpPr>
        <p:spPr>
          <a:xfrm>
            <a:off x="8086533"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1" name="Freeform 11"/>
          <p:cNvSpPr/>
          <p:nvPr/>
        </p:nvSpPr>
        <p:spPr>
          <a:xfrm>
            <a:off x="9340391"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0594249"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TextBox 13"/>
          <p:cNvSpPr txBox="1"/>
          <p:nvPr/>
        </p:nvSpPr>
        <p:spPr>
          <a:xfrm>
            <a:off x="7845612"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14" name="TextBox 14"/>
          <p:cNvSpPr txBox="1"/>
          <p:nvPr/>
        </p:nvSpPr>
        <p:spPr>
          <a:xfrm>
            <a:off x="9144753"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15" name="TextBox 15"/>
          <p:cNvSpPr txBox="1"/>
          <p:nvPr/>
        </p:nvSpPr>
        <p:spPr>
          <a:xfrm>
            <a:off x="10443893"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16" name="Freeform 16"/>
          <p:cNvSpPr/>
          <p:nvPr/>
        </p:nvSpPr>
        <p:spPr>
          <a:xfrm>
            <a:off x="6830827"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7" name="TextBox 17"/>
          <p:cNvSpPr txBox="1"/>
          <p:nvPr/>
        </p:nvSpPr>
        <p:spPr>
          <a:xfrm>
            <a:off x="6546471"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18" name="Freeform 18"/>
          <p:cNvSpPr/>
          <p:nvPr/>
        </p:nvSpPr>
        <p:spPr>
          <a:xfrm>
            <a:off x="8086533"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9340391"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10594249"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TextBox 21"/>
          <p:cNvSpPr txBox="1"/>
          <p:nvPr/>
        </p:nvSpPr>
        <p:spPr>
          <a:xfrm>
            <a:off x="7845612"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22" name="TextBox 22"/>
          <p:cNvSpPr txBox="1"/>
          <p:nvPr/>
        </p:nvSpPr>
        <p:spPr>
          <a:xfrm>
            <a:off x="9144753"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23" name="TextBox 23"/>
          <p:cNvSpPr txBox="1"/>
          <p:nvPr/>
        </p:nvSpPr>
        <p:spPr>
          <a:xfrm>
            <a:off x="10443893"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24" name="Freeform 24"/>
          <p:cNvSpPr/>
          <p:nvPr/>
        </p:nvSpPr>
        <p:spPr>
          <a:xfrm>
            <a:off x="6830074"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6545718"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26" name="Freeform 26"/>
          <p:cNvSpPr/>
          <p:nvPr/>
        </p:nvSpPr>
        <p:spPr>
          <a:xfrm>
            <a:off x="8085781"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27"/>
          <p:cNvSpPr/>
          <p:nvPr/>
        </p:nvSpPr>
        <p:spPr>
          <a:xfrm>
            <a:off x="9339639"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10593497"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TextBox 29"/>
          <p:cNvSpPr txBox="1"/>
          <p:nvPr/>
        </p:nvSpPr>
        <p:spPr>
          <a:xfrm>
            <a:off x="7844859"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30" name="TextBox 30"/>
          <p:cNvSpPr txBox="1"/>
          <p:nvPr/>
        </p:nvSpPr>
        <p:spPr>
          <a:xfrm>
            <a:off x="9144000"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31" name="TextBox 31"/>
          <p:cNvSpPr txBox="1"/>
          <p:nvPr/>
        </p:nvSpPr>
        <p:spPr>
          <a:xfrm>
            <a:off x="10443141"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grpSp>
        <p:nvGrpSpPr>
          <p:cNvPr id="36" name="Group 2">
            <a:extLst>
              <a:ext uri="{FF2B5EF4-FFF2-40B4-BE49-F238E27FC236}">
                <a16:creationId xmlns:a16="http://schemas.microsoft.com/office/drawing/2014/main" id="{A830FE7E-7BD7-47B2-BF03-CD75721ADCCC}"/>
              </a:ext>
            </a:extLst>
          </p:cNvPr>
          <p:cNvGrpSpPr/>
          <p:nvPr/>
        </p:nvGrpSpPr>
        <p:grpSpPr>
          <a:xfrm>
            <a:off x="0" y="9778174"/>
            <a:ext cx="18288000" cy="419258"/>
            <a:chOff x="0" y="0"/>
            <a:chExt cx="24384000" cy="559011"/>
          </a:xfrm>
        </p:grpSpPr>
        <p:grpSp>
          <p:nvGrpSpPr>
            <p:cNvPr id="37" name="Group 3">
              <a:extLst>
                <a:ext uri="{FF2B5EF4-FFF2-40B4-BE49-F238E27FC236}">
                  <a16:creationId xmlns:a16="http://schemas.microsoft.com/office/drawing/2014/main" id="{B5F38AFA-AFD9-4D61-B206-E57B847BEA75}"/>
                </a:ext>
              </a:extLst>
            </p:cNvPr>
            <p:cNvGrpSpPr/>
            <p:nvPr/>
          </p:nvGrpSpPr>
          <p:grpSpPr>
            <a:xfrm>
              <a:off x="0" y="0"/>
              <a:ext cx="24384000" cy="559011"/>
              <a:chOff x="0" y="0"/>
              <a:chExt cx="4816593" cy="110422"/>
            </a:xfrm>
          </p:grpSpPr>
          <p:sp>
            <p:nvSpPr>
              <p:cNvPr id="39" name="Freeform 4">
                <a:extLst>
                  <a:ext uri="{FF2B5EF4-FFF2-40B4-BE49-F238E27FC236}">
                    <a16:creationId xmlns:a16="http://schemas.microsoft.com/office/drawing/2014/main" id="{FB99CF5E-E837-4940-B9D1-2DF95B2C0EEA}"/>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40" name="TextBox 5">
                <a:extLst>
                  <a:ext uri="{FF2B5EF4-FFF2-40B4-BE49-F238E27FC236}">
                    <a16:creationId xmlns:a16="http://schemas.microsoft.com/office/drawing/2014/main" id="{17418BF2-73FC-49C8-80A3-4009E9D58B5A}"/>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38" name="TextBox 6">
              <a:extLst>
                <a:ext uri="{FF2B5EF4-FFF2-40B4-BE49-F238E27FC236}">
                  <a16:creationId xmlns:a16="http://schemas.microsoft.com/office/drawing/2014/main" id="{D5C67FA4-04FD-4450-BEAC-B1CCA95FF4BD}"/>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7"/>
          <p:cNvSpPr txBox="1"/>
          <p:nvPr/>
        </p:nvSpPr>
        <p:spPr>
          <a:xfrm>
            <a:off x="2621491" y="537527"/>
            <a:ext cx="1154430" cy="887095"/>
          </a:xfrm>
          <a:prstGeom prst="rect">
            <a:avLst/>
          </a:prstGeom>
        </p:spPr>
        <p:txBody>
          <a:bodyPr lIns="0" tIns="0" rIns="0" bIns="0" rtlCol="0" anchor="t">
            <a:spAutoFit/>
          </a:bodyPr>
          <a:lstStyle/>
          <a:p>
            <a:pPr algn="ctr">
              <a:lnSpc>
                <a:spcPts val="7279"/>
              </a:lnSpc>
            </a:pPr>
            <a:r>
              <a:rPr lang="en-US" sz="5199">
                <a:solidFill>
                  <a:srgbClr val="000000"/>
                </a:solidFill>
                <a:latin typeface="Libre Baskerville Bold"/>
              </a:rPr>
              <a:t>1x4</a:t>
            </a:r>
          </a:p>
        </p:txBody>
      </p:sp>
      <p:sp>
        <p:nvSpPr>
          <p:cNvPr id="8" name="TextBox 8"/>
          <p:cNvSpPr txBox="1"/>
          <p:nvPr/>
        </p:nvSpPr>
        <p:spPr>
          <a:xfrm>
            <a:off x="8500110" y="516013"/>
            <a:ext cx="1405890"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Libre Baskerville Bold"/>
              </a:rPr>
              <a:t>2x2</a:t>
            </a:r>
          </a:p>
        </p:txBody>
      </p:sp>
      <p:sp>
        <p:nvSpPr>
          <p:cNvPr id="9" name="Freeform 9"/>
          <p:cNvSpPr/>
          <p:nvPr/>
        </p:nvSpPr>
        <p:spPr>
          <a:xfrm>
            <a:off x="1079666" y="1941609"/>
            <a:ext cx="863333" cy="939026"/>
          </a:xfrm>
          <a:custGeom>
            <a:avLst/>
            <a:gdLst/>
            <a:ahLst/>
            <a:cxnLst/>
            <a:rect l="l" t="t" r="r" b="b"/>
            <a:pathLst>
              <a:path w="863333" h="939026">
                <a:moveTo>
                  <a:pt x="0" y="0"/>
                </a:moveTo>
                <a:lnTo>
                  <a:pt x="863334" y="0"/>
                </a:lnTo>
                <a:lnTo>
                  <a:pt x="863334"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0" name="TextBox 10"/>
          <p:cNvSpPr txBox="1"/>
          <p:nvPr/>
        </p:nvSpPr>
        <p:spPr>
          <a:xfrm>
            <a:off x="795310"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11" name="Freeform 11"/>
          <p:cNvSpPr/>
          <p:nvPr/>
        </p:nvSpPr>
        <p:spPr>
          <a:xfrm>
            <a:off x="2335373"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3589231"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4843089"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TextBox 14"/>
          <p:cNvSpPr txBox="1"/>
          <p:nvPr/>
        </p:nvSpPr>
        <p:spPr>
          <a:xfrm>
            <a:off x="2094451"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15" name="TextBox 15"/>
          <p:cNvSpPr txBox="1"/>
          <p:nvPr/>
        </p:nvSpPr>
        <p:spPr>
          <a:xfrm>
            <a:off x="3393592"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16" name="TextBox 16"/>
          <p:cNvSpPr txBox="1"/>
          <p:nvPr/>
        </p:nvSpPr>
        <p:spPr>
          <a:xfrm>
            <a:off x="4692733"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17" name="Freeform 17"/>
          <p:cNvSpPr/>
          <p:nvPr/>
        </p:nvSpPr>
        <p:spPr>
          <a:xfrm>
            <a:off x="6830827"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8" name="TextBox 18"/>
          <p:cNvSpPr txBox="1"/>
          <p:nvPr/>
        </p:nvSpPr>
        <p:spPr>
          <a:xfrm>
            <a:off x="6546471"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19" name="Freeform 19"/>
          <p:cNvSpPr/>
          <p:nvPr/>
        </p:nvSpPr>
        <p:spPr>
          <a:xfrm>
            <a:off x="8086533"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0" name="Freeform 20"/>
          <p:cNvSpPr/>
          <p:nvPr/>
        </p:nvSpPr>
        <p:spPr>
          <a:xfrm>
            <a:off x="9340391"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1" name="Freeform 21"/>
          <p:cNvSpPr/>
          <p:nvPr/>
        </p:nvSpPr>
        <p:spPr>
          <a:xfrm>
            <a:off x="10594249"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2" name="TextBox 22"/>
          <p:cNvSpPr txBox="1"/>
          <p:nvPr/>
        </p:nvSpPr>
        <p:spPr>
          <a:xfrm>
            <a:off x="7845612"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23" name="TextBox 23"/>
          <p:cNvSpPr txBox="1"/>
          <p:nvPr/>
        </p:nvSpPr>
        <p:spPr>
          <a:xfrm>
            <a:off x="9144753"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24" name="TextBox 24"/>
          <p:cNvSpPr txBox="1"/>
          <p:nvPr/>
        </p:nvSpPr>
        <p:spPr>
          <a:xfrm>
            <a:off x="10443893"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25" name="Freeform 25"/>
          <p:cNvSpPr/>
          <p:nvPr/>
        </p:nvSpPr>
        <p:spPr>
          <a:xfrm>
            <a:off x="6830827"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6" name="TextBox 26"/>
          <p:cNvSpPr txBox="1"/>
          <p:nvPr/>
        </p:nvSpPr>
        <p:spPr>
          <a:xfrm>
            <a:off x="6546471"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27" name="Freeform 27"/>
          <p:cNvSpPr/>
          <p:nvPr/>
        </p:nvSpPr>
        <p:spPr>
          <a:xfrm>
            <a:off x="8086533"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8" name="Freeform 28"/>
          <p:cNvSpPr/>
          <p:nvPr/>
        </p:nvSpPr>
        <p:spPr>
          <a:xfrm>
            <a:off x="9340391"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Freeform 29"/>
          <p:cNvSpPr/>
          <p:nvPr/>
        </p:nvSpPr>
        <p:spPr>
          <a:xfrm>
            <a:off x="10594249"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TextBox 30"/>
          <p:cNvSpPr txBox="1"/>
          <p:nvPr/>
        </p:nvSpPr>
        <p:spPr>
          <a:xfrm>
            <a:off x="7845612"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31" name="TextBox 31"/>
          <p:cNvSpPr txBox="1"/>
          <p:nvPr/>
        </p:nvSpPr>
        <p:spPr>
          <a:xfrm>
            <a:off x="9144753"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32" name="TextBox 32"/>
          <p:cNvSpPr txBox="1"/>
          <p:nvPr/>
        </p:nvSpPr>
        <p:spPr>
          <a:xfrm>
            <a:off x="10443893"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33" name="Freeform 33"/>
          <p:cNvSpPr/>
          <p:nvPr/>
        </p:nvSpPr>
        <p:spPr>
          <a:xfrm>
            <a:off x="6830074"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4" name="TextBox 34"/>
          <p:cNvSpPr txBox="1"/>
          <p:nvPr/>
        </p:nvSpPr>
        <p:spPr>
          <a:xfrm>
            <a:off x="6545718"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35" name="Freeform 35"/>
          <p:cNvSpPr/>
          <p:nvPr/>
        </p:nvSpPr>
        <p:spPr>
          <a:xfrm>
            <a:off x="8085781"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6" name="Freeform 36"/>
          <p:cNvSpPr/>
          <p:nvPr/>
        </p:nvSpPr>
        <p:spPr>
          <a:xfrm>
            <a:off x="9339639"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37"/>
          <p:cNvSpPr/>
          <p:nvPr/>
        </p:nvSpPr>
        <p:spPr>
          <a:xfrm>
            <a:off x="10593497"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8" name="TextBox 38"/>
          <p:cNvSpPr txBox="1"/>
          <p:nvPr/>
        </p:nvSpPr>
        <p:spPr>
          <a:xfrm>
            <a:off x="7844859"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39" name="TextBox 39"/>
          <p:cNvSpPr txBox="1"/>
          <p:nvPr/>
        </p:nvSpPr>
        <p:spPr>
          <a:xfrm>
            <a:off x="9144000"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40" name="TextBox 40"/>
          <p:cNvSpPr txBox="1"/>
          <p:nvPr/>
        </p:nvSpPr>
        <p:spPr>
          <a:xfrm>
            <a:off x="10443141"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grpSp>
        <p:nvGrpSpPr>
          <p:cNvPr id="41" name="Group 2">
            <a:extLst>
              <a:ext uri="{FF2B5EF4-FFF2-40B4-BE49-F238E27FC236}">
                <a16:creationId xmlns:a16="http://schemas.microsoft.com/office/drawing/2014/main" id="{05193B63-D17C-4CF6-896D-34F2E3422739}"/>
              </a:ext>
            </a:extLst>
          </p:cNvPr>
          <p:cNvGrpSpPr/>
          <p:nvPr/>
        </p:nvGrpSpPr>
        <p:grpSpPr>
          <a:xfrm>
            <a:off x="0" y="9778174"/>
            <a:ext cx="18288000" cy="419258"/>
            <a:chOff x="0" y="0"/>
            <a:chExt cx="24384000" cy="559011"/>
          </a:xfrm>
        </p:grpSpPr>
        <p:grpSp>
          <p:nvGrpSpPr>
            <p:cNvPr id="42" name="Group 3">
              <a:extLst>
                <a:ext uri="{FF2B5EF4-FFF2-40B4-BE49-F238E27FC236}">
                  <a16:creationId xmlns:a16="http://schemas.microsoft.com/office/drawing/2014/main" id="{58B9B9CD-1B12-4EBE-9D6C-6E1874BA5D3C}"/>
                </a:ext>
              </a:extLst>
            </p:cNvPr>
            <p:cNvGrpSpPr/>
            <p:nvPr/>
          </p:nvGrpSpPr>
          <p:grpSpPr>
            <a:xfrm>
              <a:off x="0" y="0"/>
              <a:ext cx="24384000" cy="559011"/>
              <a:chOff x="0" y="0"/>
              <a:chExt cx="4816593" cy="110422"/>
            </a:xfrm>
          </p:grpSpPr>
          <p:sp>
            <p:nvSpPr>
              <p:cNvPr id="44" name="Freeform 4">
                <a:extLst>
                  <a:ext uri="{FF2B5EF4-FFF2-40B4-BE49-F238E27FC236}">
                    <a16:creationId xmlns:a16="http://schemas.microsoft.com/office/drawing/2014/main" id="{A68A081E-9838-4E18-9CAA-FBF73C9B18C0}"/>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45" name="TextBox 5">
                <a:extLst>
                  <a:ext uri="{FF2B5EF4-FFF2-40B4-BE49-F238E27FC236}">
                    <a16:creationId xmlns:a16="http://schemas.microsoft.com/office/drawing/2014/main" id="{C2D8CFA5-EA25-4750-AF0C-CFD08F62854F}"/>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43" name="TextBox 6">
              <a:extLst>
                <a:ext uri="{FF2B5EF4-FFF2-40B4-BE49-F238E27FC236}">
                  <a16:creationId xmlns:a16="http://schemas.microsoft.com/office/drawing/2014/main" id="{FF931F60-FC1B-408F-9B27-FC06410C7573}"/>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7"/>
          <p:cNvSpPr txBox="1"/>
          <p:nvPr/>
        </p:nvSpPr>
        <p:spPr>
          <a:xfrm>
            <a:off x="2621491" y="537527"/>
            <a:ext cx="1154430" cy="887095"/>
          </a:xfrm>
          <a:prstGeom prst="rect">
            <a:avLst/>
          </a:prstGeom>
        </p:spPr>
        <p:txBody>
          <a:bodyPr lIns="0" tIns="0" rIns="0" bIns="0" rtlCol="0" anchor="t">
            <a:spAutoFit/>
          </a:bodyPr>
          <a:lstStyle/>
          <a:p>
            <a:pPr algn="ctr">
              <a:lnSpc>
                <a:spcPts val="7279"/>
              </a:lnSpc>
            </a:pPr>
            <a:r>
              <a:rPr lang="en-US" sz="5199" dirty="0">
                <a:solidFill>
                  <a:srgbClr val="000000"/>
                </a:solidFill>
                <a:latin typeface="Libre Baskerville Bold"/>
              </a:rPr>
              <a:t>1</a:t>
            </a:r>
          </a:p>
        </p:txBody>
      </p:sp>
      <p:sp>
        <p:nvSpPr>
          <p:cNvPr id="8" name="TextBox 8"/>
          <p:cNvSpPr txBox="1"/>
          <p:nvPr/>
        </p:nvSpPr>
        <p:spPr>
          <a:xfrm>
            <a:off x="8500109" y="516013"/>
            <a:ext cx="1299141"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Libre Baskerville Bold"/>
              </a:rPr>
              <a:t>2-2</a:t>
            </a:r>
          </a:p>
        </p:txBody>
      </p:sp>
      <p:sp>
        <p:nvSpPr>
          <p:cNvPr id="9" name="TextBox 9"/>
          <p:cNvSpPr txBox="1"/>
          <p:nvPr/>
        </p:nvSpPr>
        <p:spPr>
          <a:xfrm>
            <a:off x="14535944" y="516013"/>
            <a:ext cx="1136650" cy="887095"/>
          </a:xfrm>
          <a:prstGeom prst="rect">
            <a:avLst/>
          </a:prstGeom>
        </p:spPr>
        <p:txBody>
          <a:bodyPr lIns="0" tIns="0" rIns="0" bIns="0" rtlCol="0" anchor="t">
            <a:spAutoFit/>
          </a:bodyPr>
          <a:lstStyle/>
          <a:p>
            <a:pPr algn="ctr">
              <a:lnSpc>
                <a:spcPts val="7279"/>
              </a:lnSpc>
            </a:pPr>
            <a:r>
              <a:rPr lang="en-US" sz="5199" dirty="0">
                <a:solidFill>
                  <a:srgbClr val="000000"/>
                </a:solidFill>
                <a:latin typeface="Libre Baskerville Bold"/>
              </a:rPr>
              <a:t>3-1</a:t>
            </a:r>
          </a:p>
        </p:txBody>
      </p:sp>
      <p:sp>
        <p:nvSpPr>
          <p:cNvPr id="10" name="Freeform 10"/>
          <p:cNvSpPr/>
          <p:nvPr/>
        </p:nvSpPr>
        <p:spPr>
          <a:xfrm>
            <a:off x="1079666" y="1941609"/>
            <a:ext cx="863333" cy="939026"/>
          </a:xfrm>
          <a:custGeom>
            <a:avLst/>
            <a:gdLst/>
            <a:ahLst/>
            <a:cxnLst/>
            <a:rect l="l" t="t" r="r" b="b"/>
            <a:pathLst>
              <a:path w="863333" h="939026">
                <a:moveTo>
                  <a:pt x="0" y="0"/>
                </a:moveTo>
                <a:lnTo>
                  <a:pt x="863334" y="0"/>
                </a:lnTo>
                <a:lnTo>
                  <a:pt x="863334"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11"/>
          <p:cNvSpPr txBox="1"/>
          <p:nvPr/>
        </p:nvSpPr>
        <p:spPr>
          <a:xfrm>
            <a:off x="795310"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12" name="Freeform 12"/>
          <p:cNvSpPr/>
          <p:nvPr/>
        </p:nvSpPr>
        <p:spPr>
          <a:xfrm>
            <a:off x="2335373"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3589231"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4843089"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5" name="TextBox 15"/>
          <p:cNvSpPr txBox="1"/>
          <p:nvPr/>
        </p:nvSpPr>
        <p:spPr>
          <a:xfrm>
            <a:off x="2094451"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16" name="TextBox 16"/>
          <p:cNvSpPr txBox="1"/>
          <p:nvPr/>
        </p:nvSpPr>
        <p:spPr>
          <a:xfrm>
            <a:off x="3393592"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17" name="TextBox 17"/>
          <p:cNvSpPr txBox="1"/>
          <p:nvPr/>
        </p:nvSpPr>
        <p:spPr>
          <a:xfrm>
            <a:off x="4692733"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18" name="Freeform 18"/>
          <p:cNvSpPr/>
          <p:nvPr/>
        </p:nvSpPr>
        <p:spPr>
          <a:xfrm>
            <a:off x="6830827"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9" name="TextBox 19"/>
          <p:cNvSpPr txBox="1"/>
          <p:nvPr/>
        </p:nvSpPr>
        <p:spPr>
          <a:xfrm>
            <a:off x="6546471"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20" name="Freeform 20"/>
          <p:cNvSpPr/>
          <p:nvPr/>
        </p:nvSpPr>
        <p:spPr>
          <a:xfrm>
            <a:off x="8086533"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1" name="Freeform 21"/>
          <p:cNvSpPr/>
          <p:nvPr/>
        </p:nvSpPr>
        <p:spPr>
          <a:xfrm>
            <a:off x="9340391"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2" name="Freeform 22"/>
          <p:cNvSpPr/>
          <p:nvPr/>
        </p:nvSpPr>
        <p:spPr>
          <a:xfrm>
            <a:off x="10594249"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3" name="TextBox 23"/>
          <p:cNvSpPr txBox="1"/>
          <p:nvPr/>
        </p:nvSpPr>
        <p:spPr>
          <a:xfrm>
            <a:off x="7845612"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24" name="TextBox 24"/>
          <p:cNvSpPr txBox="1"/>
          <p:nvPr/>
        </p:nvSpPr>
        <p:spPr>
          <a:xfrm>
            <a:off x="9144753"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25" name="TextBox 25"/>
          <p:cNvSpPr txBox="1"/>
          <p:nvPr/>
        </p:nvSpPr>
        <p:spPr>
          <a:xfrm>
            <a:off x="10443893"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26" name="Freeform 26"/>
          <p:cNvSpPr/>
          <p:nvPr/>
        </p:nvSpPr>
        <p:spPr>
          <a:xfrm>
            <a:off x="6830827"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TextBox 27"/>
          <p:cNvSpPr txBox="1"/>
          <p:nvPr/>
        </p:nvSpPr>
        <p:spPr>
          <a:xfrm>
            <a:off x="6546471"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28" name="Freeform 28"/>
          <p:cNvSpPr/>
          <p:nvPr/>
        </p:nvSpPr>
        <p:spPr>
          <a:xfrm>
            <a:off x="8086533"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9" name="Freeform 29"/>
          <p:cNvSpPr/>
          <p:nvPr/>
        </p:nvSpPr>
        <p:spPr>
          <a:xfrm>
            <a:off x="9340391"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0" name="Freeform 30"/>
          <p:cNvSpPr/>
          <p:nvPr/>
        </p:nvSpPr>
        <p:spPr>
          <a:xfrm>
            <a:off x="10594249"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1" name="TextBox 31"/>
          <p:cNvSpPr txBox="1"/>
          <p:nvPr/>
        </p:nvSpPr>
        <p:spPr>
          <a:xfrm>
            <a:off x="7845612"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32" name="TextBox 32"/>
          <p:cNvSpPr txBox="1"/>
          <p:nvPr/>
        </p:nvSpPr>
        <p:spPr>
          <a:xfrm>
            <a:off x="9144753"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33" name="TextBox 33"/>
          <p:cNvSpPr txBox="1"/>
          <p:nvPr/>
        </p:nvSpPr>
        <p:spPr>
          <a:xfrm>
            <a:off x="10443893"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34" name="Freeform 34"/>
          <p:cNvSpPr/>
          <p:nvPr/>
        </p:nvSpPr>
        <p:spPr>
          <a:xfrm>
            <a:off x="6830074"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5" name="TextBox 35"/>
          <p:cNvSpPr txBox="1"/>
          <p:nvPr/>
        </p:nvSpPr>
        <p:spPr>
          <a:xfrm>
            <a:off x="6545718"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36" name="Freeform 36"/>
          <p:cNvSpPr/>
          <p:nvPr/>
        </p:nvSpPr>
        <p:spPr>
          <a:xfrm>
            <a:off x="8085781"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7" name="Freeform 37"/>
          <p:cNvSpPr/>
          <p:nvPr/>
        </p:nvSpPr>
        <p:spPr>
          <a:xfrm>
            <a:off x="9339639"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38" name="Freeform 38"/>
          <p:cNvSpPr/>
          <p:nvPr/>
        </p:nvSpPr>
        <p:spPr>
          <a:xfrm>
            <a:off x="10593497"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9" name="TextBox 39"/>
          <p:cNvSpPr txBox="1"/>
          <p:nvPr/>
        </p:nvSpPr>
        <p:spPr>
          <a:xfrm>
            <a:off x="7844859"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40" name="TextBox 40"/>
          <p:cNvSpPr txBox="1"/>
          <p:nvPr/>
        </p:nvSpPr>
        <p:spPr>
          <a:xfrm>
            <a:off x="9144000"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uncle</a:t>
            </a:r>
          </a:p>
        </p:txBody>
      </p:sp>
      <p:sp>
        <p:nvSpPr>
          <p:cNvPr id="41" name="TextBox 41"/>
          <p:cNvSpPr txBox="1"/>
          <p:nvPr/>
        </p:nvSpPr>
        <p:spPr>
          <a:xfrm>
            <a:off x="10443141"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42" name="Freeform 42"/>
          <p:cNvSpPr/>
          <p:nvPr/>
        </p:nvSpPr>
        <p:spPr>
          <a:xfrm>
            <a:off x="12790343"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43" name="TextBox 43"/>
          <p:cNvSpPr txBox="1"/>
          <p:nvPr/>
        </p:nvSpPr>
        <p:spPr>
          <a:xfrm>
            <a:off x="12505987"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44" name="Freeform 44"/>
          <p:cNvSpPr/>
          <p:nvPr/>
        </p:nvSpPr>
        <p:spPr>
          <a:xfrm>
            <a:off x="14046049" y="1941609"/>
            <a:ext cx="863333" cy="939026"/>
          </a:xfrm>
          <a:custGeom>
            <a:avLst/>
            <a:gdLst/>
            <a:ahLst/>
            <a:cxnLst/>
            <a:rect l="l" t="t" r="r" b="b"/>
            <a:pathLst>
              <a:path w="863333" h="939026">
                <a:moveTo>
                  <a:pt x="0" y="0"/>
                </a:moveTo>
                <a:lnTo>
                  <a:pt x="863334" y="0"/>
                </a:lnTo>
                <a:lnTo>
                  <a:pt x="863334"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5" name="Freeform 45"/>
          <p:cNvSpPr/>
          <p:nvPr/>
        </p:nvSpPr>
        <p:spPr>
          <a:xfrm>
            <a:off x="15299908"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6" name="Freeform 46"/>
          <p:cNvSpPr/>
          <p:nvPr/>
        </p:nvSpPr>
        <p:spPr>
          <a:xfrm>
            <a:off x="16553766" y="1941609"/>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7" name="TextBox 47"/>
          <p:cNvSpPr txBox="1"/>
          <p:nvPr/>
        </p:nvSpPr>
        <p:spPr>
          <a:xfrm>
            <a:off x="13805128"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48" name="TextBox 48"/>
          <p:cNvSpPr txBox="1"/>
          <p:nvPr/>
        </p:nvSpPr>
        <p:spPr>
          <a:xfrm>
            <a:off x="15104269"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49" name="TextBox 49"/>
          <p:cNvSpPr txBox="1"/>
          <p:nvPr/>
        </p:nvSpPr>
        <p:spPr>
          <a:xfrm>
            <a:off x="16403410" y="3067185"/>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50" name="Freeform 50"/>
          <p:cNvSpPr/>
          <p:nvPr/>
        </p:nvSpPr>
        <p:spPr>
          <a:xfrm>
            <a:off x="12790343"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1" name="TextBox 51"/>
          <p:cNvSpPr txBox="1"/>
          <p:nvPr/>
        </p:nvSpPr>
        <p:spPr>
          <a:xfrm>
            <a:off x="12505987"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52" name="Freeform 52"/>
          <p:cNvSpPr/>
          <p:nvPr/>
        </p:nvSpPr>
        <p:spPr>
          <a:xfrm>
            <a:off x="14046049" y="4014823"/>
            <a:ext cx="863333" cy="939026"/>
          </a:xfrm>
          <a:custGeom>
            <a:avLst/>
            <a:gdLst/>
            <a:ahLst/>
            <a:cxnLst/>
            <a:rect l="l" t="t" r="r" b="b"/>
            <a:pathLst>
              <a:path w="863333" h="939026">
                <a:moveTo>
                  <a:pt x="0" y="0"/>
                </a:moveTo>
                <a:lnTo>
                  <a:pt x="863334" y="0"/>
                </a:lnTo>
                <a:lnTo>
                  <a:pt x="863334" y="939025"/>
                </a:lnTo>
                <a:lnTo>
                  <a:pt x="0" y="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3" name="Freeform 53"/>
          <p:cNvSpPr/>
          <p:nvPr/>
        </p:nvSpPr>
        <p:spPr>
          <a:xfrm>
            <a:off x="15299908"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4" name="Freeform 54"/>
          <p:cNvSpPr/>
          <p:nvPr/>
        </p:nvSpPr>
        <p:spPr>
          <a:xfrm>
            <a:off x="16553766" y="4014823"/>
            <a:ext cx="863333" cy="939026"/>
          </a:xfrm>
          <a:custGeom>
            <a:avLst/>
            <a:gdLst/>
            <a:ahLst/>
            <a:cxnLst/>
            <a:rect l="l" t="t" r="r" b="b"/>
            <a:pathLst>
              <a:path w="863333" h="939026">
                <a:moveTo>
                  <a:pt x="0" y="0"/>
                </a:moveTo>
                <a:lnTo>
                  <a:pt x="863333" y="0"/>
                </a:lnTo>
                <a:lnTo>
                  <a:pt x="863333" y="939025"/>
                </a:lnTo>
                <a:lnTo>
                  <a:pt x="0" y="9390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5" name="TextBox 55"/>
          <p:cNvSpPr txBox="1"/>
          <p:nvPr/>
        </p:nvSpPr>
        <p:spPr>
          <a:xfrm>
            <a:off x="13805128"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56" name="TextBox 56"/>
          <p:cNvSpPr txBox="1"/>
          <p:nvPr/>
        </p:nvSpPr>
        <p:spPr>
          <a:xfrm>
            <a:off x="15104269"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57" name="TextBox 57"/>
          <p:cNvSpPr txBox="1"/>
          <p:nvPr/>
        </p:nvSpPr>
        <p:spPr>
          <a:xfrm>
            <a:off x="16403410" y="514039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58" name="Freeform 58"/>
          <p:cNvSpPr/>
          <p:nvPr/>
        </p:nvSpPr>
        <p:spPr>
          <a:xfrm>
            <a:off x="12790343"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9" name="TextBox 59"/>
          <p:cNvSpPr txBox="1"/>
          <p:nvPr/>
        </p:nvSpPr>
        <p:spPr>
          <a:xfrm>
            <a:off x="12505987"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60" name="Freeform 60"/>
          <p:cNvSpPr/>
          <p:nvPr/>
        </p:nvSpPr>
        <p:spPr>
          <a:xfrm>
            <a:off x="14046049" y="5956993"/>
            <a:ext cx="863333" cy="939026"/>
          </a:xfrm>
          <a:custGeom>
            <a:avLst/>
            <a:gdLst/>
            <a:ahLst/>
            <a:cxnLst/>
            <a:rect l="l" t="t" r="r" b="b"/>
            <a:pathLst>
              <a:path w="863333" h="939026">
                <a:moveTo>
                  <a:pt x="0" y="0"/>
                </a:moveTo>
                <a:lnTo>
                  <a:pt x="863334" y="0"/>
                </a:lnTo>
                <a:lnTo>
                  <a:pt x="863334" y="939026"/>
                </a:lnTo>
                <a:lnTo>
                  <a:pt x="0" y="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1" name="Freeform 61"/>
          <p:cNvSpPr/>
          <p:nvPr/>
        </p:nvSpPr>
        <p:spPr>
          <a:xfrm>
            <a:off x="15299908"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2" name="Freeform 62"/>
          <p:cNvSpPr/>
          <p:nvPr/>
        </p:nvSpPr>
        <p:spPr>
          <a:xfrm>
            <a:off x="16553766" y="5956993"/>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3" name="TextBox 63"/>
          <p:cNvSpPr txBox="1"/>
          <p:nvPr/>
        </p:nvSpPr>
        <p:spPr>
          <a:xfrm>
            <a:off x="13805128"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64" name="TextBox 64"/>
          <p:cNvSpPr txBox="1"/>
          <p:nvPr/>
        </p:nvSpPr>
        <p:spPr>
          <a:xfrm>
            <a:off x="15104269"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sp>
        <p:nvSpPr>
          <p:cNvPr id="65" name="TextBox 65"/>
          <p:cNvSpPr txBox="1"/>
          <p:nvPr/>
        </p:nvSpPr>
        <p:spPr>
          <a:xfrm>
            <a:off x="16403410" y="7082569"/>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66" name="Freeform 66"/>
          <p:cNvSpPr/>
          <p:nvPr/>
        </p:nvSpPr>
        <p:spPr>
          <a:xfrm>
            <a:off x="12790343" y="7728011"/>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7" name="TextBox 67"/>
          <p:cNvSpPr txBox="1"/>
          <p:nvPr/>
        </p:nvSpPr>
        <p:spPr>
          <a:xfrm>
            <a:off x="12505987" y="8853587"/>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68" name="Freeform 68"/>
          <p:cNvSpPr/>
          <p:nvPr/>
        </p:nvSpPr>
        <p:spPr>
          <a:xfrm>
            <a:off x="14046049" y="7728011"/>
            <a:ext cx="863333" cy="939026"/>
          </a:xfrm>
          <a:custGeom>
            <a:avLst/>
            <a:gdLst/>
            <a:ahLst/>
            <a:cxnLst/>
            <a:rect l="l" t="t" r="r" b="b"/>
            <a:pathLst>
              <a:path w="863333" h="939026">
                <a:moveTo>
                  <a:pt x="0" y="0"/>
                </a:moveTo>
                <a:lnTo>
                  <a:pt x="863334" y="0"/>
                </a:lnTo>
                <a:lnTo>
                  <a:pt x="863334" y="939026"/>
                </a:lnTo>
                <a:lnTo>
                  <a:pt x="0" y="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9" name="Freeform 69"/>
          <p:cNvSpPr/>
          <p:nvPr/>
        </p:nvSpPr>
        <p:spPr>
          <a:xfrm>
            <a:off x="15299908" y="7728011"/>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0" name="Freeform 70"/>
          <p:cNvSpPr/>
          <p:nvPr/>
        </p:nvSpPr>
        <p:spPr>
          <a:xfrm>
            <a:off x="16553766" y="7728011"/>
            <a:ext cx="863333" cy="939026"/>
          </a:xfrm>
          <a:custGeom>
            <a:avLst/>
            <a:gdLst/>
            <a:ahLst/>
            <a:cxnLst/>
            <a:rect l="l" t="t" r="r" b="b"/>
            <a:pathLst>
              <a:path w="863333" h="939026">
                <a:moveTo>
                  <a:pt x="0" y="0"/>
                </a:moveTo>
                <a:lnTo>
                  <a:pt x="863333" y="0"/>
                </a:lnTo>
                <a:lnTo>
                  <a:pt x="863333" y="939026"/>
                </a:lnTo>
                <a:lnTo>
                  <a:pt x="0" y="9390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1" name="TextBox 71"/>
          <p:cNvSpPr txBox="1"/>
          <p:nvPr/>
        </p:nvSpPr>
        <p:spPr>
          <a:xfrm>
            <a:off x="13805128" y="8853587"/>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72" name="TextBox 72"/>
          <p:cNvSpPr txBox="1"/>
          <p:nvPr/>
        </p:nvSpPr>
        <p:spPr>
          <a:xfrm>
            <a:off x="15104269" y="8853587"/>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nuncle</a:t>
            </a:r>
          </a:p>
        </p:txBody>
      </p:sp>
      <p:sp>
        <p:nvSpPr>
          <p:cNvPr id="73" name="TextBox 73"/>
          <p:cNvSpPr txBox="1"/>
          <p:nvPr/>
        </p:nvSpPr>
        <p:spPr>
          <a:xfrm>
            <a:off x="16403410" y="8853587"/>
            <a:ext cx="1299141" cy="404713"/>
          </a:xfrm>
          <a:prstGeom prst="rect">
            <a:avLst/>
          </a:prstGeom>
        </p:spPr>
        <p:txBody>
          <a:bodyPr lIns="0" tIns="0" rIns="0" bIns="0" rtlCol="0" anchor="t">
            <a:spAutoFit/>
          </a:bodyPr>
          <a:lstStyle/>
          <a:p>
            <a:pPr algn="ctr">
              <a:lnSpc>
                <a:spcPts val="3308"/>
              </a:lnSpc>
            </a:pPr>
            <a:r>
              <a:rPr lang="en-US" sz="2363">
                <a:solidFill>
                  <a:srgbClr val="000000"/>
                </a:solidFill>
                <a:latin typeface="Libre Baskerville"/>
              </a:rPr>
              <a:t>aunt</a:t>
            </a:r>
          </a:p>
        </p:txBody>
      </p:sp>
      <p:grpSp>
        <p:nvGrpSpPr>
          <p:cNvPr id="74" name="Group 2">
            <a:extLst>
              <a:ext uri="{FF2B5EF4-FFF2-40B4-BE49-F238E27FC236}">
                <a16:creationId xmlns:a16="http://schemas.microsoft.com/office/drawing/2014/main" id="{CEB6F7AC-4BB4-465F-B53B-EA602BAB9C94}"/>
              </a:ext>
            </a:extLst>
          </p:cNvPr>
          <p:cNvGrpSpPr/>
          <p:nvPr/>
        </p:nvGrpSpPr>
        <p:grpSpPr>
          <a:xfrm>
            <a:off x="0" y="9778174"/>
            <a:ext cx="18288000" cy="419258"/>
            <a:chOff x="0" y="0"/>
            <a:chExt cx="24384000" cy="559011"/>
          </a:xfrm>
        </p:grpSpPr>
        <p:grpSp>
          <p:nvGrpSpPr>
            <p:cNvPr id="75" name="Group 3">
              <a:extLst>
                <a:ext uri="{FF2B5EF4-FFF2-40B4-BE49-F238E27FC236}">
                  <a16:creationId xmlns:a16="http://schemas.microsoft.com/office/drawing/2014/main" id="{912F0F05-4D40-46B7-8F5F-B4D2E9A63541}"/>
                </a:ext>
              </a:extLst>
            </p:cNvPr>
            <p:cNvGrpSpPr/>
            <p:nvPr/>
          </p:nvGrpSpPr>
          <p:grpSpPr>
            <a:xfrm>
              <a:off x="0" y="0"/>
              <a:ext cx="24384000" cy="559011"/>
              <a:chOff x="0" y="0"/>
              <a:chExt cx="4816593" cy="110422"/>
            </a:xfrm>
          </p:grpSpPr>
          <p:sp>
            <p:nvSpPr>
              <p:cNvPr id="77" name="Freeform 4">
                <a:extLst>
                  <a:ext uri="{FF2B5EF4-FFF2-40B4-BE49-F238E27FC236}">
                    <a16:creationId xmlns:a16="http://schemas.microsoft.com/office/drawing/2014/main" id="{B6E32512-1F98-4251-8996-39D74AEDBC26}"/>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78" name="TextBox 5">
                <a:extLst>
                  <a:ext uri="{FF2B5EF4-FFF2-40B4-BE49-F238E27FC236}">
                    <a16:creationId xmlns:a16="http://schemas.microsoft.com/office/drawing/2014/main" id="{CAD10611-4B3E-45DC-93C8-EA4655401E34}"/>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76" name="TextBox 6">
              <a:extLst>
                <a:ext uri="{FF2B5EF4-FFF2-40B4-BE49-F238E27FC236}">
                  <a16:creationId xmlns:a16="http://schemas.microsoft.com/office/drawing/2014/main" id="{DA076E96-9658-471C-A9EA-DF7D7E118339}"/>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1">
            <a:extLst>
              <a:ext uri="{FF2B5EF4-FFF2-40B4-BE49-F238E27FC236}">
                <a16:creationId xmlns:a16="http://schemas.microsoft.com/office/drawing/2014/main" id="{539B432B-CBE9-4C2D-90DA-A7E12310D14A}"/>
              </a:ext>
            </a:extLst>
          </p:cNvPr>
          <p:cNvSpPr txBox="1"/>
          <p:nvPr/>
        </p:nvSpPr>
        <p:spPr>
          <a:xfrm>
            <a:off x="1603613" y="4874577"/>
            <a:ext cx="15080774" cy="537846"/>
          </a:xfrm>
          <a:prstGeom prst="rect">
            <a:avLst/>
          </a:prstGeom>
        </p:spPr>
        <p:txBody>
          <a:bodyPr lIns="0" tIns="0" rIns="0" bIns="0" rtlCol="0" anchor="t">
            <a:spAutoFit/>
          </a:bodyPr>
          <a:lstStyle/>
          <a:p>
            <a:pPr algn="ctr">
              <a:lnSpc>
                <a:spcPts val="4479"/>
              </a:lnSpc>
              <a:spcBef>
                <a:spcPct val="0"/>
              </a:spcBef>
            </a:pPr>
            <a:r>
              <a:rPr lang="en-US" sz="3199" b="1" i="1" dirty="0">
                <a:solidFill>
                  <a:srgbClr val="000000"/>
                </a:solidFill>
                <a:latin typeface="Libre Baskerville"/>
              </a:rPr>
              <a:t>Participants will extend a category on the basis of predictive structure.</a:t>
            </a:r>
          </a:p>
        </p:txBody>
      </p:sp>
      <p:grpSp>
        <p:nvGrpSpPr>
          <p:cNvPr id="8" name="Group 2">
            <a:extLst>
              <a:ext uri="{FF2B5EF4-FFF2-40B4-BE49-F238E27FC236}">
                <a16:creationId xmlns:a16="http://schemas.microsoft.com/office/drawing/2014/main" id="{BF68D8AB-295A-4315-B6DC-0FC05ADDF44B}"/>
              </a:ext>
            </a:extLst>
          </p:cNvPr>
          <p:cNvGrpSpPr/>
          <p:nvPr/>
        </p:nvGrpSpPr>
        <p:grpSpPr>
          <a:xfrm>
            <a:off x="0" y="9778174"/>
            <a:ext cx="18288000" cy="419258"/>
            <a:chOff x="0" y="0"/>
            <a:chExt cx="24384000" cy="559011"/>
          </a:xfrm>
        </p:grpSpPr>
        <p:grpSp>
          <p:nvGrpSpPr>
            <p:cNvPr id="9" name="Group 3">
              <a:extLst>
                <a:ext uri="{FF2B5EF4-FFF2-40B4-BE49-F238E27FC236}">
                  <a16:creationId xmlns:a16="http://schemas.microsoft.com/office/drawing/2014/main" id="{7F672BAA-39AF-43B9-9E83-FD5400E1A01B}"/>
                </a:ext>
              </a:extLst>
            </p:cNvPr>
            <p:cNvGrpSpPr/>
            <p:nvPr/>
          </p:nvGrpSpPr>
          <p:grpSpPr>
            <a:xfrm>
              <a:off x="0" y="0"/>
              <a:ext cx="24384000" cy="559011"/>
              <a:chOff x="0" y="0"/>
              <a:chExt cx="4816593" cy="110422"/>
            </a:xfrm>
          </p:grpSpPr>
          <p:sp>
            <p:nvSpPr>
              <p:cNvPr id="11" name="Freeform 4">
                <a:extLst>
                  <a:ext uri="{FF2B5EF4-FFF2-40B4-BE49-F238E27FC236}">
                    <a16:creationId xmlns:a16="http://schemas.microsoft.com/office/drawing/2014/main" id="{E60A2346-4117-470B-8C72-92ABBAF1A09C}"/>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2" name="TextBox 5">
                <a:extLst>
                  <a:ext uri="{FF2B5EF4-FFF2-40B4-BE49-F238E27FC236}">
                    <a16:creationId xmlns:a16="http://schemas.microsoft.com/office/drawing/2014/main" id="{74F89039-5FDF-4EF4-B65D-F6568F137584}"/>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0" name="TextBox 6">
              <a:extLst>
                <a:ext uri="{FF2B5EF4-FFF2-40B4-BE49-F238E27FC236}">
                  <a16:creationId xmlns:a16="http://schemas.microsoft.com/office/drawing/2014/main" id="{E979B43A-FF52-4878-9F36-8FD30572F7B2}"/>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extLst>
      <p:ext uri="{BB962C8B-B14F-4D97-AF65-F5344CB8AC3E}">
        <p14:creationId xmlns:p14="http://schemas.microsoft.com/office/powerpoint/2010/main" val="3820412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reeform 7"/>
          <p:cNvSpPr/>
          <p:nvPr/>
        </p:nvSpPr>
        <p:spPr>
          <a:xfrm>
            <a:off x="1028700" y="1481643"/>
            <a:ext cx="16664265" cy="7776657"/>
          </a:xfrm>
          <a:custGeom>
            <a:avLst/>
            <a:gdLst/>
            <a:ahLst/>
            <a:cxnLst/>
            <a:rect l="l" t="t" r="r" b="b"/>
            <a:pathLst>
              <a:path w="16664265" h="7776657">
                <a:moveTo>
                  <a:pt x="0" y="0"/>
                </a:moveTo>
                <a:lnTo>
                  <a:pt x="16664265" y="0"/>
                </a:lnTo>
                <a:lnTo>
                  <a:pt x="16664265" y="7776657"/>
                </a:lnTo>
                <a:lnTo>
                  <a:pt x="0" y="7776657"/>
                </a:lnTo>
                <a:lnTo>
                  <a:pt x="0" y="0"/>
                </a:lnTo>
                <a:close/>
              </a:path>
            </a:pathLst>
          </a:custGeom>
          <a:blipFill>
            <a:blip r:embed="rId3"/>
            <a:stretch>
              <a:fillRect/>
            </a:stretch>
          </a:blipFill>
        </p:spPr>
      </p:sp>
      <p:grpSp>
        <p:nvGrpSpPr>
          <p:cNvPr id="8" name="Group 8"/>
          <p:cNvGrpSpPr/>
          <p:nvPr/>
        </p:nvGrpSpPr>
        <p:grpSpPr>
          <a:xfrm>
            <a:off x="2081097" y="1676865"/>
            <a:ext cx="13021836" cy="6732549"/>
            <a:chOff x="0" y="0"/>
            <a:chExt cx="3429619" cy="1773182"/>
          </a:xfrm>
        </p:grpSpPr>
        <p:sp>
          <p:nvSpPr>
            <p:cNvPr id="9" name="Freeform 9"/>
            <p:cNvSpPr/>
            <p:nvPr/>
          </p:nvSpPr>
          <p:spPr>
            <a:xfrm>
              <a:off x="0" y="0"/>
              <a:ext cx="3429619" cy="1773181"/>
            </a:xfrm>
            <a:custGeom>
              <a:avLst/>
              <a:gdLst/>
              <a:ahLst/>
              <a:cxnLst/>
              <a:rect l="l" t="t" r="r" b="b"/>
              <a:pathLst>
                <a:path w="3429619" h="1773181">
                  <a:moveTo>
                    <a:pt x="0" y="0"/>
                  </a:moveTo>
                  <a:lnTo>
                    <a:pt x="3429619" y="0"/>
                  </a:lnTo>
                  <a:lnTo>
                    <a:pt x="3429619" y="1773181"/>
                  </a:lnTo>
                  <a:lnTo>
                    <a:pt x="0" y="1773181"/>
                  </a:lnTo>
                  <a:close/>
                </a:path>
              </a:pathLst>
            </a:custGeom>
            <a:solidFill>
              <a:srgbClr val="F2EFDE"/>
            </a:solidFill>
          </p:spPr>
        </p:sp>
        <p:sp>
          <p:nvSpPr>
            <p:cNvPr id="10" name="TextBox 10"/>
            <p:cNvSpPr txBox="1"/>
            <p:nvPr/>
          </p:nvSpPr>
          <p:spPr>
            <a:xfrm>
              <a:off x="0" y="-28575"/>
              <a:ext cx="3429619" cy="1801757"/>
            </a:xfrm>
            <a:prstGeom prst="rect">
              <a:avLst/>
            </a:prstGeom>
          </p:spPr>
          <p:txBody>
            <a:bodyPr lIns="50800" tIns="50800" rIns="50800" bIns="50800" rtlCol="0" anchor="ctr"/>
            <a:lstStyle/>
            <a:p>
              <a:pPr algn="ctr">
                <a:lnSpc>
                  <a:spcPts val="2799"/>
                </a:lnSpc>
              </a:pPr>
              <a:endParaRPr/>
            </a:p>
          </p:txBody>
        </p:sp>
      </p:grpSp>
      <p:sp>
        <p:nvSpPr>
          <p:cNvPr id="11" name="TextBox 11"/>
          <p:cNvSpPr txBox="1"/>
          <p:nvPr/>
        </p:nvSpPr>
        <p:spPr>
          <a:xfrm>
            <a:off x="1603613" y="490854"/>
            <a:ext cx="15080774" cy="537846"/>
          </a:xfrm>
          <a:prstGeom prst="rect">
            <a:avLst/>
          </a:prstGeom>
        </p:spPr>
        <p:txBody>
          <a:bodyPr lIns="0" tIns="0" rIns="0" bIns="0" rtlCol="0" anchor="t">
            <a:spAutoFit/>
          </a:bodyPr>
          <a:lstStyle/>
          <a:p>
            <a:pPr algn="ctr">
              <a:lnSpc>
                <a:spcPts val="4479"/>
              </a:lnSpc>
              <a:spcBef>
                <a:spcPct val="0"/>
              </a:spcBef>
            </a:pPr>
            <a:r>
              <a:rPr lang="en-US" sz="3199" i="1" dirty="0">
                <a:solidFill>
                  <a:srgbClr val="000000"/>
                </a:solidFill>
                <a:latin typeface="Libre Baskerville"/>
              </a:rPr>
              <a:t>Participants will extend a category on the basis of predictive structure.</a:t>
            </a:r>
          </a:p>
        </p:txBody>
      </p:sp>
      <p:grpSp>
        <p:nvGrpSpPr>
          <p:cNvPr id="12" name="Group 2">
            <a:extLst>
              <a:ext uri="{FF2B5EF4-FFF2-40B4-BE49-F238E27FC236}">
                <a16:creationId xmlns:a16="http://schemas.microsoft.com/office/drawing/2014/main" id="{7C94A1BD-90F9-4EDC-A0B1-512F061FF4FE}"/>
              </a:ext>
            </a:extLst>
          </p:cNvPr>
          <p:cNvGrpSpPr/>
          <p:nvPr/>
        </p:nvGrpSpPr>
        <p:grpSpPr>
          <a:xfrm>
            <a:off x="0" y="9778174"/>
            <a:ext cx="18288000" cy="419258"/>
            <a:chOff x="0" y="0"/>
            <a:chExt cx="24384000" cy="559011"/>
          </a:xfrm>
        </p:grpSpPr>
        <p:grpSp>
          <p:nvGrpSpPr>
            <p:cNvPr id="13" name="Group 3">
              <a:extLst>
                <a:ext uri="{FF2B5EF4-FFF2-40B4-BE49-F238E27FC236}">
                  <a16:creationId xmlns:a16="http://schemas.microsoft.com/office/drawing/2014/main" id="{E66DC64A-1E5C-4AF0-AC1F-50FD1C08199E}"/>
                </a:ext>
              </a:extLst>
            </p:cNvPr>
            <p:cNvGrpSpPr/>
            <p:nvPr/>
          </p:nvGrpSpPr>
          <p:grpSpPr>
            <a:xfrm>
              <a:off x="0" y="0"/>
              <a:ext cx="24384000" cy="559011"/>
              <a:chOff x="0" y="0"/>
              <a:chExt cx="4816593" cy="110422"/>
            </a:xfrm>
          </p:grpSpPr>
          <p:sp>
            <p:nvSpPr>
              <p:cNvPr id="15" name="Freeform 4">
                <a:extLst>
                  <a:ext uri="{FF2B5EF4-FFF2-40B4-BE49-F238E27FC236}">
                    <a16:creationId xmlns:a16="http://schemas.microsoft.com/office/drawing/2014/main" id="{4A5D4927-8269-4CB1-ABC7-6CCADC5E0076}"/>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6" name="TextBox 5">
                <a:extLst>
                  <a:ext uri="{FF2B5EF4-FFF2-40B4-BE49-F238E27FC236}">
                    <a16:creationId xmlns:a16="http://schemas.microsoft.com/office/drawing/2014/main" id="{B14FA762-C3D1-48BF-ADDD-927C66FAC3B3}"/>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4" name="TextBox 6">
              <a:extLst>
                <a:ext uri="{FF2B5EF4-FFF2-40B4-BE49-F238E27FC236}">
                  <a16:creationId xmlns:a16="http://schemas.microsoft.com/office/drawing/2014/main" id="{55098E34-CFC4-49B7-9E49-1F2CF10F5F06}"/>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reeform 7"/>
          <p:cNvSpPr/>
          <p:nvPr/>
        </p:nvSpPr>
        <p:spPr>
          <a:xfrm>
            <a:off x="1028700" y="1481643"/>
            <a:ext cx="16664265" cy="7776657"/>
          </a:xfrm>
          <a:custGeom>
            <a:avLst/>
            <a:gdLst/>
            <a:ahLst/>
            <a:cxnLst/>
            <a:rect l="l" t="t" r="r" b="b"/>
            <a:pathLst>
              <a:path w="16664265" h="7776657">
                <a:moveTo>
                  <a:pt x="0" y="0"/>
                </a:moveTo>
                <a:lnTo>
                  <a:pt x="16664265" y="0"/>
                </a:lnTo>
                <a:lnTo>
                  <a:pt x="16664265" y="7776657"/>
                </a:lnTo>
                <a:lnTo>
                  <a:pt x="0" y="7776657"/>
                </a:lnTo>
                <a:lnTo>
                  <a:pt x="0" y="0"/>
                </a:lnTo>
                <a:close/>
              </a:path>
            </a:pathLst>
          </a:custGeom>
          <a:blipFill>
            <a:blip r:embed="rId3"/>
            <a:stretch>
              <a:fillRect/>
            </a:stretch>
          </a:blipFill>
        </p:spPr>
      </p:sp>
      <p:sp>
        <p:nvSpPr>
          <p:cNvPr id="8" name="TextBox 8"/>
          <p:cNvSpPr txBox="1"/>
          <p:nvPr/>
        </p:nvSpPr>
        <p:spPr>
          <a:xfrm>
            <a:off x="1603613" y="490854"/>
            <a:ext cx="15080774"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Libre Baskerville"/>
              </a:rPr>
              <a:t>H1: People will extend a kin category on the basis of predictive structure.</a:t>
            </a:r>
          </a:p>
        </p:txBody>
      </p:sp>
      <p:grpSp>
        <p:nvGrpSpPr>
          <p:cNvPr id="9" name="Group 9"/>
          <p:cNvGrpSpPr/>
          <p:nvPr/>
        </p:nvGrpSpPr>
        <p:grpSpPr>
          <a:xfrm>
            <a:off x="6329711" y="1481643"/>
            <a:ext cx="8371778" cy="5059866"/>
            <a:chOff x="0" y="0"/>
            <a:chExt cx="2204913" cy="1332640"/>
          </a:xfrm>
        </p:grpSpPr>
        <p:sp>
          <p:nvSpPr>
            <p:cNvPr id="10" name="Freeform 10"/>
            <p:cNvSpPr/>
            <p:nvPr/>
          </p:nvSpPr>
          <p:spPr>
            <a:xfrm>
              <a:off x="0" y="0"/>
              <a:ext cx="2204913" cy="1332640"/>
            </a:xfrm>
            <a:custGeom>
              <a:avLst/>
              <a:gdLst/>
              <a:ahLst/>
              <a:cxnLst/>
              <a:rect l="l" t="t" r="r" b="b"/>
              <a:pathLst>
                <a:path w="2204913" h="1332640">
                  <a:moveTo>
                    <a:pt x="0" y="0"/>
                  </a:moveTo>
                  <a:lnTo>
                    <a:pt x="2204913" y="0"/>
                  </a:lnTo>
                  <a:lnTo>
                    <a:pt x="2204913" y="1332640"/>
                  </a:lnTo>
                  <a:lnTo>
                    <a:pt x="0" y="1332640"/>
                  </a:lnTo>
                  <a:close/>
                </a:path>
              </a:pathLst>
            </a:custGeom>
            <a:solidFill>
              <a:srgbClr val="F2EFDE"/>
            </a:solidFill>
          </p:spPr>
        </p:sp>
        <p:sp>
          <p:nvSpPr>
            <p:cNvPr id="11" name="TextBox 11"/>
            <p:cNvSpPr txBox="1"/>
            <p:nvPr/>
          </p:nvSpPr>
          <p:spPr>
            <a:xfrm>
              <a:off x="0" y="-28575"/>
              <a:ext cx="2204913" cy="1361215"/>
            </a:xfrm>
            <a:prstGeom prst="rect">
              <a:avLst/>
            </a:prstGeom>
          </p:spPr>
          <p:txBody>
            <a:bodyPr lIns="50800" tIns="50800" rIns="50800" bIns="50800" rtlCol="0" anchor="ctr"/>
            <a:lstStyle/>
            <a:p>
              <a:pPr algn="ctr">
                <a:lnSpc>
                  <a:spcPts val="2799"/>
                </a:lnSpc>
              </a:pPr>
              <a:endParaRPr/>
            </a:p>
          </p:txBody>
        </p:sp>
      </p:grpSp>
      <p:grpSp>
        <p:nvGrpSpPr>
          <p:cNvPr id="12" name="Group 2">
            <a:extLst>
              <a:ext uri="{FF2B5EF4-FFF2-40B4-BE49-F238E27FC236}">
                <a16:creationId xmlns:a16="http://schemas.microsoft.com/office/drawing/2014/main" id="{9C4DAC47-6339-4742-A93F-F509F82F47BA}"/>
              </a:ext>
            </a:extLst>
          </p:cNvPr>
          <p:cNvGrpSpPr/>
          <p:nvPr/>
        </p:nvGrpSpPr>
        <p:grpSpPr>
          <a:xfrm>
            <a:off x="0" y="9778174"/>
            <a:ext cx="18288000" cy="419258"/>
            <a:chOff x="0" y="0"/>
            <a:chExt cx="24384000" cy="559011"/>
          </a:xfrm>
        </p:grpSpPr>
        <p:grpSp>
          <p:nvGrpSpPr>
            <p:cNvPr id="13" name="Group 3">
              <a:extLst>
                <a:ext uri="{FF2B5EF4-FFF2-40B4-BE49-F238E27FC236}">
                  <a16:creationId xmlns:a16="http://schemas.microsoft.com/office/drawing/2014/main" id="{0A114DF9-E09C-42F6-B857-606D0B7B6708}"/>
                </a:ext>
              </a:extLst>
            </p:cNvPr>
            <p:cNvGrpSpPr/>
            <p:nvPr/>
          </p:nvGrpSpPr>
          <p:grpSpPr>
            <a:xfrm>
              <a:off x="0" y="0"/>
              <a:ext cx="24384000" cy="559011"/>
              <a:chOff x="0" y="0"/>
              <a:chExt cx="4816593" cy="110422"/>
            </a:xfrm>
          </p:grpSpPr>
          <p:sp>
            <p:nvSpPr>
              <p:cNvPr id="15" name="Freeform 4">
                <a:extLst>
                  <a:ext uri="{FF2B5EF4-FFF2-40B4-BE49-F238E27FC236}">
                    <a16:creationId xmlns:a16="http://schemas.microsoft.com/office/drawing/2014/main" id="{7C22A46F-78AC-42A8-80D7-199BA3FD8213}"/>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6" name="TextBox 5">
                <a:extLst>
                  <a:ext uri="{FF2B5EF4-FFF2-40B4-BE49-F238E27FC236}">
                    <a16:creationId xmlns:a16="http://schemas.microsoft.com/office/drawing/2014/main" id="{3F3FF132-1630-4EEC-B870-4A122F8E77F9}"/>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4" name="TextBox 6">
              <a:extLst>
                <a:ext uri="{FF2B5EF4-FFF2-40B4-BE49-F238E27FC236}">
                  <a16:creationId xmlns:a16="http://schemas.microsoft.com/office/drawing/2014/main" id="{FC7ABAFC-F676-4278-8532-574A33BCFFBD}"/>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9030" y="852476"/>
            <a:ext cx="9649941" cy="5524591"/>
          </a:xfrm>
          <a:custGeom>
            <a:avLst/>
            <a:gdLst/>
            <a:ahLst/>
            <a:cxnLst/>
            <a:rect l="l" t="t" r="r" b="b"/>
            <a:pathLst>
              <a:path w="9649941" h="5524591">
                <a:moveTo>
                  <a:pt x="0" y="0"/>
                </a:moveTo>
                <a:lnTo>
                  <a:pt x="9649940" y="0"/>
                </a:lnTo>
                <a:lnTo>
                  <a:pt x="9649940" y="5524591"/>
                </a:lnTo>
                <a:lnTo>
                  <a:pt x="0" y="5524591"/>
                </a:lnTo>
                <a:lnTo>
                  <a:pt x="0" y="0"/>
                </a:lnTo>
                <a:close/>
              </a:path>
            </a:pathLst>
          </a:custGeom>
          <a:blipFill>
            <a:blip r:embed="rId3"/>
            <a:stretch>
              <a:fillRect/>
            </a:stretch>
          </a:blipFill>
        </p:spPr>
      </p:sp>
      <p:sp>
        <p:nvSpPr>
          <p:cNvPr id="4" name="TextBox 4"/>
          <p:cNvSpPr txBox="1"/>
          <p:nvPr/>
        </p:nvSpPr>
        <p:spPr>
          <a:xfrm>
            <a:off x="874472" y="7757796"/>
            <a:ext cx="16539057" cy="1500504"/>
          </a:xfrm>
          <a:prstGeom prst="rect">
            <a:avLst/>
          </a:prstGeom>
        </p:spPr>
        <p:txBody>
          <a:bodyPr lIns="0" tIns="0" rIns="0" bIns="0" rtlCol="0" anchor="t">
            <a:spAutoFit/>
          </a:bodyPr>
          <a:lstStyle/>
          <a:p>
            <a:pPr algn="ctr">
              <a:lnSpc>
                <a:spcPts val="6020"/>
              </a:lnSpc>
            </a:pPr>
            <a:r>
              <a:rPr lang="en-US" sz="4300">
                <a:solidFill>
                  <a:srgbClr val="000000"/>
                </a:solidFill>
                <a:latin typeface="Libre Baskerville"/>
              </a:rPr>
              <a:t>Kinship terminology is a </a:t>
            </a:r>
            <a:r>
              <a:rPr lang="en-US" sz="4300">
                <a:solidFill>
                  <a:srgbClr val="000000"/>
                </a:solidFill>
                <a:latin typeface="Libre Baskerville Bold"/>
              </a:rPr>
              <a:t>category system </a:t>
            </a:r>
          </a:p>
          <a:p>
            <a:pPr algn="ctr">
              <a:lnSpc>
                <a:spcPts val="6020"/>
              </a:lnSpc>
            </a:pPr>
            <a:r>
              <a:rPr lang="en-US" sz="4300">
                <a:solidFill>
                  <a:srgbClr val="000000"/>
                </a:solidFill>
                <a:latin typeface="Libre Baskerville"/>
              </a:rPr>
              <a:t>used to group together and distinguish different relatives.</a:t>
            </a:r>
          </a:p>
        </p:txBody>
      </p:sp>
      <p:sp>
        <p:nvSpPr>
          <p:cNvPr id="10" name="Freeform 10"/>
          <p:cNvSpPr/>
          <p:nvPr/>
        </p:nvSpPr>
        <p:spPr>
          <a:xfrm rot="-2700000">
            <a:off x="3569017" y="815768"/>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2129437" y="281623"/>
            <a:ext cx="2046967" cy="906145"/>
          </a:xfrm>
          <a:prstGeom prst="rect">
            <a:avLst/>
          </a:prstGeom>
        </p:spPr>
        <p:txBody>
          <a:bodyPr lIns="0" tIns="0" rIns="0" bIns="0" rtlCol="0" anchor="t">
            <a:spAutoFit/>
          </a:bodyPr>
          <a:lstStyle/>
          <a:p>
            <a:pPr algn="ctr">
              <a:lnSpc>
                <a:spcPts val="7279"/>
              </a:lnSpc>
              <a:spcBef>
                <a:spcPct val="0"/>
              </a:spcBef>
            </a:pPr>
            <a:r>
              <a:rPr lang="en-US" sz="5199">
                <a:solidFill>
                  <a:srgbClr val="004AAD"/>
                </a:solidFill>
                <a:latin typeface="Canva Student Font"/>
              </a:rPr>
              <a:t>father</a:t>
            </a:r>
          </a:p>
        </p:txBody>
      </p:sp>
      <p:sp>
        <p:nvSpPr>
          <p:cNvPr id="16" name="Freeform 16"/>
          <p:cNvSpPr/>
          <p:nvPr/>
        </p:nvSpPr>
        <p:spPr>
          <a:xfrm rot="-7205214">
            <a:off x="5094687" y="5363537"/>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3152921" y="6144921"/>
            <a:ext cx="1671381" cy="906145"/>
          </a:xfrm>
          <a:prstGeom prst="rect">
            <a:avLst/>
          </a:prstGeom>
        </p:spPr>
        <p:txBody>
          <a:bodyPr lIns="0" tIns="0" rIns="0" bIns="0" rtlCol="0" anchor="t">
            <a:spAutoFit/>
          </a:bodyPr>
          <a:lstStyle/>
          <a:p>
            <a:pPr algn="ctr">
              <a:lnSpc>
                <a:spcPts val="7279"/>
              </a:lnSpc>
              <a:spcBef>
                <a:spcPct val="0"/>
              </a:spcBef>
            </a:pPr>
            <a:r>
              <a:rPr lang="en-US" sz="5199">
                <a:solidFill>
                  <a:srgbClr val="B01C2E"/>
                </a:solidFill>
                <a:latin typeface="Canva Student Font"/>
              </a:rPr>
              <a:t>mother</a:t>
            </a:r>
          </a:p>
        </p:txBody>
      </p:sp>
      <p:grpSp>
        <p:nvGrpSpPr>
          <p:cNvPr id="25" name="Group 2">
            <a:extLst>
              <a:ext uri="{FF2B5EF4-FFF2-40B4-BE49-F238E27FC236}">
                <a16:creationId xmlns:a16="http://schemas.microsoft.com/office/drawing/2014/main" id="{CF5F51A3-FCA6-46A2-A883-25D042A4C9F1}"/>
              </a:ext>
            </a:extLst>
          </p:cNvPr>
          <p:cNvGrpSpPr/>
          <p:nvPr/>
        </p:nvGrpSpPr>
        <p:grpSpPr>
          <a:xfrm>
            <a:off x="0" y="9778174"/>
            <a:ext cx="18288000" cy="419258"/>
            <a:chOff x="0" y="0"/>
            <a:chExt cx="24384000" cy="559011"/>
          </a:xfrm>
        </p:grpSpPr>
        <p:grpSp>
          <p:nvGrpSpPr>
            <p:cNvPr id="26" name="Group 3">
              <a:extLst>
                <a:ext uri="{FF2B5EF4-FFF2-40B4-BE49-F238E27FC236}">
                  <a16:creationId xmlns:a16="http://schemas.microsoft.com/office/drawing/2014/main" id="{5A27F235-D867-411E-9E16-7B88EEFBD51A}"/>
                </a:ext>
              </a:extLst>
            </p:cNvPr>
            <p:cNvGrpSpPr/>
            <p:nvPr/>
          </p:nvGrpSpPr>
          <p:grpSpPr>
            <a:xfrm>
              <a:off x="0" y="0"/>
              <a:ext cx="24384000" cy="559011"/>
              <a:chOff x="0" y="0"/>
              <a:chExt cx="4816593" cy="110422"/>
            </a:xfrm>
          </p:grpSpPr>
          <p:sp>
            <p:nvSpPr>
              <p:cNvPr id="28" name="Freeform 4">
                <a:extLst>
                  <a:ext uri="{FF2B5EF4-FFF2-40B4-BE49-F238E27FC236}">
                    <a16:creationId xmlns:a16="http://schemas.microsoft.com/office/drawing/2014/main" id="{5BC49125-93A2-4B25-AAE3-629B9AAB28A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29" name="TextBox 5">
                <a:extLst>
                  <a:ext uri="{FF2B5EF4-FFF2-40B4-BE49-F238E27FC236}">
                    <a16:creationId xmlns:a16="http://schemas.microsoft.com/office/drawing/2014/main" id="{FC7A05F0-ED7F-43E3-A754-20C3AD19989A}"/>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27" name="TextBox 6">
              <a:extLst>
                <a:ext uri="{FF2B5EF4-FFF2-40B4-BE49-F238E27FC236}">
                  <a16:creationId xmlns:a16="http://schemas.microsoft.com/office/drawing/2014/main" id="{6E71E85E-EE84-4671-AAC5-431CE7DCBBE0}"/>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extLst>
      <p:ext uri="{BB962C8B-B14F-4D97-AF65-F5344CB8AC3E}">
        <p14:creationId xmlns:p14="http://schemas.microsoft.com/office/powerpoint/2010/main" val="39644479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Freeform 7"/>
          <p:cNvSpPr/>
          <p:nvPr/>
        </p:nvSpPr>
        <p:spPr>
          <a:xfrm>
            <a:off x="1028700" y="1481643"/>
            <a:ext cx="16664265" cy="7776657"/>
          </a:xfrm>
          <a:custGeom>
            <a:avLst/>
            <a:gdLst/>
            <a:ahLst/>
            <a:cxnLst/>
            <a:rect l="l" t="t" r="r" b="b"/>
            <a:pathLst>
              <a:path w="16664265" h="7776657">
                <a:moveTo>
                  <a:pt x="0" y="0"/>
                </a:moveTo>
                <a:lnTo>
                  <a:pt x="16664265" y="0"/>
                </a:lnTo>
                <a:lnTo>
                  <a:pt x="16664265" y="7776657"/>
                </a:lnTo>
                <a:lnTo>
                  <a:pt x="0" y="7776657"/>
                </a:lnTo>
                <a:lnTo>
                  <a:pt x="0" y="0"/>
                </a:lnTo>
                <a:close/>
              </a:path>
            </a:pathLst>
          </a:custGeom>
          <a:blipFill>
            <a:blip r:embed="rId3"/>
            <a:stretch>
              <a:fillRect/>
            </a:stretch>
          </a:blipFill>
        </p:spPr>
      </p:sp>
      <p:sp>
        <p:nvSpPr>
          <p:cNvPr id="8" name="TextBox 8"/>
          <p:cNvSpPr txBox="1"/>
          <p:nvPr/>
        </p:nvSpPr>
        <p:spPr>
          <a:xfrm>
            <a:off x="1603613" y="490854"/>
            <a:ext cx="15080774"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Libre Baskerville"/>
              </a:rPr>
              <a:t>H1: People will extend a kin category on the basis of predictive structure.</a:t>
            </a:r>
          </a:p>
        </p:txBody>
      </p:sp>
      <p:grpSp>
        <p:nvGrpSpPr>
          <p:cNvPr id="9" name="Group 9"/>
          <p:cNvGrpSpPr/>
          <p:nvPr/>
        </p:nvGrpSpPr>
        <p:grpSpPr>
          <a:xfrm>
            <a:off x="10611779" y="1481643"/>
            <a:ext cx="4089710" cy="5059866"/>
            <a:chOff x="0" y="0"/>
            <a:chExt cx="1077125" cy="1332640"/>
          </a:xfrm>
        </p:grpSpPr>
        <p:sp>
          <p:nvSpPr>
            <p:cNvPr id="10" name="Freeform 10"/>
            <p:cNvSpPr/>
            <p:nvPr/>
          </p:nvSpPr>
          <p:spPr>
            <a:xfrm>
              <a:off x="0" y="0"/>
              <a:ext cx="1077125" cy="1332640"/>
            </a:xfrm>
            <a:custGeom>
              <a:avLst/>
              <a:gdLst/>
              <a:ahLst/>
              <a:cxnLst/>
              <a:rect l="l" t="t" r="r" b="b"/>
              <a:pathLst>
                <a:path w="1077125" h="1332640">
                  <a:moveTo>
                    <a:pt x="0" y="0"/>
                  </a:moveTo>
                  <a:lnTo>
                    <a:pt x="1077125" y="0"/>
                  </a:lnTo>
                  <a:lnTo>
                    <a:pt x="1077125" y="1332640"/>
                  </a:lnTo>
                  <a:lnTo>
                    <a:pt x="0" y="1332640"/>
                  </a:lnTo>
                  <a:close/>
                </a:path>
              </a:pathLst>
            </a:custGeom>
            <a:solidFill>
              <a:srgbClr val="F2EFDE"/>
            </a:solidFill>
          </p:spPr>
        </p:sp>
        <p:sp>
          <p:nvSpPr>
            <p:cNvPr id="11" name="TextBox 11"/>
            <p:cNvSpPr txBox="1"/>
            <p:nvPr/>
          </p:nvSpPr>
          <p:spPr>
            <a:xfrm>
              <a:off x="0" y="-28575"/>
              <a:ext cx="1077125" cy="1361215"/>
            </a:xfrm>
            <a:prstGeom prst="rect">
              <a:avLst/>
            </a:prstGeom>
          </p:spPr>
          <p:txBody>
            <a:bodyPr lIns="50800" tIns="50800" rIns="50800" bIns="50800" rtlCol="0" anchor="ctr"/>
            <a:lstStyle/>
            <a:p>
              <a:pPr algn="ctr">
                <a:lnSpc>
                  <a:spcPts val="2799"/>
                </a:lnSpc>
              </a:pPr>
              <a:endParaRPr/>
            </a:p>
          </p:txBody>
        </p:sp>
      </p:grpSp>
      <p:grpSp>
        <p:nvGrpSpPr>
          <p:cNvPr id="12" name="Group 2">
            <a:extLst>
              <a:ext uri="{FF2B5EF4-FFF2-40B4-BE49-F238E27FC236}">
                <a16:creationId xmlns:a16="http://schemas.microsoft.com/office/drawing/2014/main" id="{289B1810-17DB-4609-8973-BB3B3309F138}"/>
              </a:ext>
            </a:extLst>
          </p:cNvPr>
          <p:cNvGrpSpPr/>
          <p:nvPr/>
        </p:nvGrpSpPr>
        <p:grpSpPr>
          <a:xfrm>
            <a:off x="0" y="9778174"/>
            <a:ext cx="18288000" cy="419258"/>
            <a:chOff x="0" y="0"/>
            <a:chExt cx="24384000" cy="559011"/>
          </a:xfrm>
        </p:grpSpPr>
        <p:grpSp>
          <p:nvGrpSpPr>
            <p:cNvPr id="13" name="Group 3">
              <a:extLst>
                <a:ext uri="{FF2B5EF4-FFF2-40B4-BE49-F238E27FC236}">
                  <a16:creationId xmlns:a16="http://schemas.microsoft.com/office/drawing/2014/main" id="{B2A418E7-32CF-440D-88AC-C4A4CFA0462E}"/>
                </a:ext>
              </a:extLst>
            </p:cNvPr>
            <p:cNvGrpSpPr/>
            <p:nvPr/>
          </p:nvGrpSpPr>
          <p:grpSpPr>
            <a:xfrm>
              <a:off x="0" y="0"/>
              <a:ext cx="24384000" cy="559011"/>
              <a:chOff x="0" y="0"/>
              <a:chExt cx="4816593" cy="110422"/>
            </a:xfrm>
          </p:grpSpPr>
          <p:sp>
            <p:nvSpPr>
              <p:cNvPr id="15" name="Freeform 4">
                <a:extLst>
                  <a:ext uri="{FF2B5EF4-FFF2-40B4-BE49-F238E27FC236}">
                    <a16:creationId xmlns:a16="http://schemas.microsoft.com/office/drawing/2014/main" id="{E838FD0C-2290-461A-89A9-94F6E390C595}"/>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6" name="TextBox 5">
                <a:extLst>
                  <a:ext uri="{FF2B5EF4-FFF2-40B4-BE49-F238E27FC236}">
                    <a16:creationId xmlns:a16="http://schemas.microsoft.com/office/drawing/2014/main" id="{C6867C3E-BBAE-4699-A1AC-7516C8A74442}"/>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4" name="TextBox 6">
              <a:extLst>
                <a:ext uri="{FF2B5EF4-FFF2-40B4-BE49-F238E27FC236}">
                  <a16:creationId xmlns:a16="http://schemas.microsoft.com/office/drawing/2014/main" id="{9934DFC6-89AA-472B-BA38-75F58023EE94}"/>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4A27516-38A7-454A-809C-1AD7302407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847" y="1511423"/>
            <a:ext cx="17308301" cy="8077207"/>
          </a:xfrm>
          <a:prstGeom prst="rect">
            <a:avLst/>
          </a:prstGeom>
        </p:spPr>
      </p:pic>
      <p:grpSp>
        <p:nvGrpSpPr>
          <p:cNvPr id="9" name="Group 2">
            <a:extLst>
              <a:ext uri="{FF2B5EF4-FFF2-40B4-BE49-F238E27FC236}">
                <a16:creationId xmlns:a16="http://schemas.microsoft.com/office/drawing/2014/main" id="{0C81632A-2F05-487B-AE80-15E9AF316921}"/>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21AE81FA-BFA0-4736-9F93-0EE2E88CEB90}"/>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F3951530-B81B-4C8B-BE4B-E2102D0A785F}"/>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5F392E4C-C488-4504-A4DE-34760B842885}"/>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5FB3232D-7E8F-4CF8-99BD-8A7AB040A5C6}"/>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15" name="TextBox 11">
            <a:extLst>
              <a:ext uri="{FF2B5EF4-FFF2-40B4-BE49-F238E27FC236}">
                <a16:creationId xmlns:a16="http://schemas.microsoft.com/office/drawing/2014/main" id="{5B13C53E-93CC-4D7C-8A45-F476FFA95EED}"/>
              </a:ext>
            </a:extLst>
          </p:cNvPr>
          <p:cNvSpPr txBox="1"/>
          <p:nvPr/>
        </p:nvSpPr>
        <p:spPr>
          <a:xfrm>
            <a:off x="1603613" y="490854"/>
            <a:ext cx="15080774" cy="537846"/>
          </a:xfrm>
          <a:prstGeom prst="rect">
            <a:avLst/>
          </a:prstGeom>
        </p:spPr>
        <p:txBody>
          <a:bodyPr lIns="0" tIns="0" rIns="0" bIns="0" rtlCol="0" anchor="t">
            <a:spAutoFit/>
          </a:bodyPr>
          <a:lstStyle/>
          <a:p>
            <a:pPr algn="ctr">
              <a:lnSpc>
                <a:spcPts val="4479"/>
              </a:lnSpc>
              <a:spcBef>
                <a:spcPct val="0"/>
              </a:spcBef>
            </a:pPr>
            <a:r>
              <a:rPr lang="en-US" sz="3199" b="1" i="1" dirty="0">
                <a:solidFill>
                  <a:srgbClr val="000000"/>
                </a:solidFill>
                <a:latin typeface="Libre Baskerville"/>
              </a:rPr>
              <a:t>Participants will extend a category on the basis of predictive structure.</a:t>
            </a:r>
          </a:p>
        </p:txBody>
      </p:sp>
      <p:grpSp>
        <p:nvGrpSpPr>
          <p:cNvPr id="16" name="Group 8">
            <a:extLst>
              <a:ext uri="{FF2B5EF4-FFF2-40B4-BE49-F238E27FC236}">
                <a16:creationId xmlns:a16="http://schemas.microsoft.com/office/drawing/2014/main" id="{1DBEA186-1C10-4CE1-8CFD-C064A3D5DCDD}"/>
              </a:ext>
            </a:extLst>
          </p:cNvPr>
          <p:cNvGrpSpPr/>
          <p:nvPr/>
        </p:nvGrpSpPr>
        <p:grpSpPr>
          <a:xfrm>
            <a:off x="1603613" y="1777225"/>
            <a:ext cx="16379587" cy="7100075"/>
            <a:chOff x="0" y="0"/>
            <a:chExt cx="3429619" cy="1773182"/>
          </a:xfrm>
        </p:grpSpPr>
        <p:sp>
          <p:nvSpPr>
            <p:cNvPr id="17" name="Freeform 9">
              <a:extLst>
                <a:ext uri="{FF2B5EF4-FFF2-40B4-BE49-F238E27FC236}">
                  <a16:creationId xmlns:a16="http://schemas.microsoft.com/office/drawing/2014/main" id="{8180B05E-691A-4B00-A7E3-B795C66C8041}"/>
                </a:ext>
              </a:extLst>
            </p:cNvPr>
            <p:cNvSpPr/>
            <p:nvPr/>
          </p:nvSpPr>
          <p:spPr>
            <a:xfrm>
              <a:off x="0" y="0"/>
              <a:ext cx="3429619" cy="1773181"/>
            </a:xfrm>
            <a:custGeom>
              <a:avLst/>
              <a:gdLst/>
              <a:ahLst/>
              <a:cxnLst/>
              <a:rect l="l" t="t" r="r" b="b"/>
              <a:pathLst>
                <a:path w="3429619" h="1773181">
                  <a:moveTo>
                    <a:pt x="0" y="0"/>
                  </a:moveTo>
                  <a:lnTo>
                    <a:pt x="3429619" y="0"/>
                  </a:lnTo>
                  <a:lnTo>
                    <a:pt x="3429619" y="1773181"/>
                  </a:lnTo>
                  <a:lnTo>
                    <a:pt x="0" y="1773181"/>
                  </a:lnTo>
                  <a:close/>
                </a:path>
              </a:pathLst>
            </a:custGeom>
            <a:solidFill>
              <a:srgbClr val="F2EFDE"/>
            </a:solidFill>
          </p:spPr>
        </p:sp>
        <p:sp>
          <p:nvSpPr>
            <p:cNvPr id="18" name="TextBox 10">
              <a:extLst>
                <a:ext uri="{FF2B5EF4-FFF2-40B4-BE49-F238E27FC236}">
                  <a16:creationId xmlns:a16="http://schemas.microsoft.com/office/drawing/2014/main" id="{550D055B-610A-476C-8D8D-49C883B163A4}"/>
                </a:ext>
              </a:extLst>
            </p:cNvPr>
            <p:cNvSpPr txBox="1"/>
            <p:nvPr/>
          </p:nvSpPr>
          <p:spPr>
            <a:xfrm>
              <a:off x="0" y="-28575"/>
              <a:ext cx="3429619" cy="1801757"/>
            </a:xfrm>
            <a:prstGeom prst="rect">
              <a:avLst/>
            </a:prstGeom>
          </p:spPr>
          <p:txBody>
            <a:bodyPr lIns="50800" tIns="50800" rIns="50800" bIns="50800" rtlCol="0" anchor="ctr"/>
            <a:lstStyle/>
            <a:p>
              <a:pPr algn="ctr">
                <a:lnSpc>
                  <a:spcPts val="2799"/>
                </a:lnSpc>
              </a:pPr>
              <a:endParaRPr/>
            </a:p>
          </p:txBody>
        </p:sp>
      </p:grpSp>
    </p:spTree>
    <p:extLst>
      <p:ext uri="{BB962C8B-B14F-4D97-AF65-F5344CB8AC3E}">
        <p14:creationId xmlns:p14="http://schemas.microsoft.com/office/powerpoint/2010/main" val="31605925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2">
            <a:extLst>
              <a:ext uri="{FF2B5EF4-FFF2-40B4-BE49-F238E27FC236}">
                <a16:creationId xmlns:a16="http://schemas.microsoft.com/office/drawing/2014/main" id="{0C81632A-2F05-487B-AE80-15E9AF316921}"/>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21AE81FA-BFA0-4736-9F93-0EE2E88CEB90}"/>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F3951530-B81B-4C8B-BE4B-E2102D0A785F}"/>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5F392E4C-C488-4504-A4DE-34760B842885}"/>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5FB3232D-7E8F-4CF8-99BD-8A7AB040A5C6}"/>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15" name="TextBox 11">
            <a:extLst>
              <a:ext uri="{FF2B5EF4-FFF2-40B4-BE49-F238E27FC236}">
                <a16:creationId xmlns:a16="http://schemas.microsoft.com/office/drawing/2014/main" id="{5B13C53E-93CC-4D7C-8A45-F476FFA95EED}"/>
              </a:ext>
            </a:extLst>
          </p:cNvPr>
          <p:cNvSpPr txBox="1"/>
          <p:nvPr/>
        </p:nvSpPr>
        <p:spPr>
          <a:xfrm>
            <a:off x="1603613" y="490854"/>
            <a:ext cx="15080774" cy="537846"/>
          </a:xfrm>
          <a:prstGeom prst="rect">
            <a:avLst/>
          </a:prstGeom>
        </p:spPr>
        <p:txBody>
          <a:bodyPr lIns="0" tIns="0" rIns="0" bIns="0" rtlCol="0" anchor="t">
            <a:spAutoFit/>
          </a:bodyPr>
          <a:lstStyle/>
          <a:p>
            <a:pPr algn="ctr">
              <a:lnSpc>
                <a:spcPts val="4479"/>
              </a:lnSpc>
              <a:spcBef>
                <a:spcPct val="0"/>
              </a:spcBef>
            </a:pPr>
            <a:r>
              <a:rPr lang="en-US" sz="3199" b="1" i="1" dirty="0">
                <a:solidFill>
                  <a:srgbClr val="000000"/>
                </a:solidFill>
                <a:latin typeface="Libre Baskerville"/>
              </a:rPr>
              <a:t>Participants will extend a category on the basis of predictive structure.</a:t>
            </a:r>
          </a:p>
        </p:txBody>
      </p:sp>
      <p:pic>
        <p:nvPicPr>
          <p:cNvPr id="17" name="Picture 16">
            <a:extLst>
              <a:ext uri="{FF2B5EF4-FFF2-40B4-BE49-F238E27FC236}">
                <a16:creationId xmlns:a16="http://schemas.microsoft.com/office/drawing/2014/main" id="{701F3D4F-10CC-4109-BBE2-A1B3427C3D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9847" y="1511423"/>
            <a:ext cx="17308301" cy="8077207"/>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20521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sp>
      <p:sp>
        <p:nvSpPr>
          <p:cNvPr id="28" name="TextBox 28"/>
          <p:cNvSpPr txBox="1"/>
          <p:nvPr/>
        </p:nvSpPr>
        <p:spPr>
          <a:xfrm>
            <a:off x="7290998"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29" name="TextBox 29"/>
          <p:cNvSpPr txBox="1"/>
          <p:nvPr/>
        </p:nvSpPr>
        <p:spPr>
          <a:xfrm>
            <a:off x="9433773"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orinoçim</a:t>
            </a:r>
            <a:endParaRPr lang="en-US" sz="2599" dirty="0">
              <a:solidFill>
                <a:srgbClr val="000000"/>
              </a:solidFill>
              <a:latin typeface="Helvetica World Bold"/>
            </a:endParaRPr>
          </a:p>
        </p:txBody>
      </p:sp>
      <p:sp>
        <p:nvSpPr>
          <p:cNvPr id="30" name="TextBox 30"/>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1" name="TextBox 31"/>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øqoç</a:t>
            </a:r>
            <a:endParaRPr lang="en-US" sz="2599" dirty="0">
              <a:solidFill>
                <a:srgbClr val="000000"/>
              </a:solidFill>
              <a:latin typeface="Helvetica World Bold"/>
            </a:endParaRPr>
          </a:p>
        </p:txBody>
      </p:sp>
      <p:sp>
        <p:nvSpPr>
          <p:cNvPr id="32" name="TextBox 32"/>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3" name="TextBox 33"/>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4" name="TextBox 34"/>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35" name="TextBox 35"/>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36" name="TextBox 36"/>
          <p:cNvSpPr txBox="1"/>
          <p:nvPr/>
        </p:nvSpPr>
        <p:spPr>
          <a:xfrm>
            <a:off x="2225373" y="6126344"/>
            <a:ext cx="74642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37" name="TextBox 37"/>
          <p:cNvSpPr txBox="1"/>
          <p:nvPr/>
        </p:nvSpPr>
        <p:spPr>
          <a:xfrm>
            <a:off x="13390463" y="6204700"/>
            <a:ext cx="125995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uquçun</a:t>
            </a:r>
            <a:endParaRPr lang="en-US" sz="2599" dirty="0">
              <a:solidFill>
                <a:schemeClr val="accent3">
                  <a:lumMod val="75000"/>
                </a:schemeClr>
              </a:solidFill>
              <a:latin typeface="Helvetica World Bold"/>
            </a:endParaRPr>
          </a:p>
        </p:txBody>
      </p:sp>
      <p:sp>
        <p:nvSpPr>
          <p:cNvPr id="49" name="TextBox 49"/>
          <p:cNvSpPr txBox="1"/>
          <p:nvPr/>
        </p:nvSpPr>
        <p:spPr>
          <a:xfrm>
            <a:off x="5486268" y="6138025"/>
            <a:ext cx="715745"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50" name="TextBox 50"/>
          <p:cNvSpPr txBox="1"/>
          <p:nvPr/>
        </p:nvSpPr>
        <p:spPr>
          <a:xfrm>
            <a:off x="464292" y="6138025"/>
            <a:ext cx="838835"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51" name="TextBox 51"/>
          <p:cNvSpPr txBox="1"/>
          <p:nvPr/>
        </p:nvSpPr>
        <p:spPr>
          <a:xfrm>
            <a:off x="15107761" y="6204700"/>
            <a:ext cx="124444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uquçun</a:t>
            </a:r>
            <a:endParaRPr lang="en-US" sz="2599" dirty="0">
              <a:solidFill>
                <a:schemeClr val="accent3">
                  <a:lumMod val="75000"/>
                </a:schemeClr>
              </a:solidFill>
              <a:latin typeface="Helvetica World Bold"/>
            </a:endParaRPr>
          </a:p>
          <a:p>
            <a:pPr algn="ctr">
              <a:lnSpc>
                <a:spcPts val="3639"/>
              </a:lnSpc>
              <a:spcBef>
                <a:spcPct val="0"/>
              </a:spcBef>
            </a:pPr>
            <a:endParaRPr lang="en-US" sz="2599" dirty="0">
              <a:solidFill>
                <a:schemeClr val="accent3">
                  <a:lumMod val="75000"/>
                </a:schemeClr>
              </a:solidFill>
              <a:latin typeface="Helvetica World Bold"/>
            </a:endParaRPr>
          </a:p>
        </p:txBody>
      </p:sp>
      <p:sp>
        <p:nvSpPr>
          <p:cNvPr id="52" name="TextBox 52"/>
          <p:cNvSpPr txBox="1"/>
          <p:nvPr/>
        </p:nvSpPr>
        <p:spPr>
          <a:xfrm>
            <a:off x="11678622" y="6204700"/>
            <a:ext cx="125450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uquçun</a:t>
            </a:r>
            <a:endParaRPr lang="en-US" sz="2599" dirty="0">
              <a:solidFill>
                <a:schemeClr val="accent3">
                  <a:lumMod val="75000"/>
                </a:schemeClr>
              </a:solidFill>
              <a:latin typeface="Helvetica World Bold"/>
            </a:endParaRPr>
          </a:p>
          <a:p>
            <a:pPr algn="ctr">
              <a:lnSpc>
                <a:spcPts val="3639"/>
              </a:lnSpc>
              <a:spcBef>
                <a:spcPct val="0"/>
              </a:spcBef>
            </a:pPr>
            <a:endParaRPr lang="en-US" sz="2599" dirty="0">
              <a:solidFill>
                <a:schemeClr val="accent3">
                  <a:lumMod val="75000"/>
                </a:schemeClr>
              </a:solidFill>
              <a:latin typeface="Helvetica World Bold"/>
            </a:endParaRPr>
          </a:p>
        </p:txBody>
      </p:sp>
      <p:sp>
        <p:nvSpPr>
          <p:cNvPr id="53" name="TextBox 53"/>
          <p:cNvSpPr txBox="1"/>
          <p:nvPr/>
        </p:nvSpPr>
        <p:spPr>
          <a:xfrm>
            <a:off x="3718429" y="6179721"/>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54" name="TextBox 54"/>
          <p:cNvSpPr txBox="1"/>
          <p:nvPr/>
        </p:nvSpPr>
        <p:spPr>
          <a:xfrm>
            <a:off x="16775430" y="6204700"/>
            <a:ext cx="131738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uquçun</a:t>
            </a:r>
            <a:endParaRPr lang="en-US" sz="2599" dirty="0">
              <a:solidFill>
                <a:schemeClr val="accent3">
                  <a:lumMod val="75000"/>
                </a:schemeClr>
              </a:solidFill>
              <a:latin typeface="Helvetica World Bold"/>
            </a:endParaRPr>
          </a:p>
        </p:txBody>
      </p:sp>
      <p:grpSp>
        <p:nvGrpSpPr>
          <p:cNvPr id="55" name="Group 2">
            <a:extLst>
              <a:ext uri="{FF2B5EF4-FFF2-40B4-BE49-F238E27FC236}">
                <a16:creationId xmlns:a16="http://schemas.microsoft.com/office/drawing/2014/main" id="{09D6521D-0E02-4313-BD07-7A1B7733D2B7}"/>
              </a:ext>
            </a:extLst>
          </p:cNvPr>
          <p:cNvGrpSpPr/>
          <p:nvPr/>
        </p:nvGrpSpPr>
        <p:grpSpPr>
          <a:xfrm>
            <a:off x="0" y="9778174"/>
            <a:ext cx="18288000" cy="419258"/>
            <a:chOff x="0" y="0"/>
            <a:chExt cx="24384000" cy="559011"/>
          </a:xfrm>
        </p:grpSpPr>
        <p:grpSp>
          <p:nvGrpSpPr>
            <p:cNvPr id="56" name="Group 3">
              <a:extLst>
                <a:ext uri="{FF2B5EF4-FFF2-40B4-BE49-F238E27FC236}">
                  <a16:creationId xmlns:a16="http://schemas.microsoft.com/office/drawing/2014/main" id="{57B7D386-00DB-4F81-8034-FF7B620439B9}"/>
                </a:ext>
              </a:extLst>
            </p:cNvPr>
            <p:cNvGrpSpPr/>
            <p:nvPr/>
          </p:nvGrpSpPr>
          <p:grpSpPr>
            <a:xfrm>
              <a:off x="0" y="0"/>
              <a:ext cx="24384000" cy="559011"/>
              <a:chOff x="0" y="0"/>
              <a:chExt cx="4816593" cy="110422"/>
            </a:xfrm>
          </p:grpSpPr>
          <p:sp>
            <p:nvSpPr>
              <p:cNvPr id="58" name="Freeform 4">
                <a:extLst>
                  <a:ext uri="{FF2B5EF4-FFF2-40B4-BE49-F238E27FC236}">
                    <a16:creationId xmlns:a16="http://schemas.microsoft.com/office/drawing/2014/main" id="{24A1E85D-C8B3-470C-B698-E3F1694A34E0}"/>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9" name="TextBox 5">
                <a:extLst>
                  <a:ext uri="{FF2B5EF4-FFF2-40B4-BE49-F238E27FC236}">
                    <a16:creationId xmlns:a16="http://schemas.microsoft.com/office/drawing/2014/main" id="{11EB3245-7EE5-4F1A-97E8-5BEEADCAAFBB}"/>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7" name="TextBox 6">
              <a:extLst>
                <a:ext uri="{FF2B5EF4-FFF2-40B4-BE49-F238E27FC236}">
                  <a16:creationId xmlns:a16="http://schemas.microsoft.com/office/drawing/2014/main" id="{383C2E87-4ED4-42BD-A8C7-CBBE34A8D2B5}"/>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60" name="TextBox 13">
            <a:extLst>
              <a:ext uri="{FF2B5EF4-FFF2-40B4-BE49-F238E27FC236}">
                <a16:creationId xmlns:a16="http://schemas.microsoft.com/office/drawing/2014/main" id="{E982C17E-8D3F-4604-83BE-E52C3C710E09}"/>
              </a:ext>
            </a:extLst>
          </p:cNvPr>
          <p:cNvSpPr txBox="1"/>
          <p:nvPr/>
        </p:nvSpPr>
        <p:spPr>
          <a:xfrm>
            <a:off x="2518028" y="8253902"/>
            <a:ext cx="13251939" cy="575542"/>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Participants group kin on the basis of predictive structure…</a:t>
            </a:r>
          </a:p>
        </p:txBody>
      </p:sp>
    </p:spTree>
    <p:extLst>
      <p:ext uri="{BB962C8B-B14F-4D97-AF65-F5344CB8AC3E}">
        <p14:creationId xmlns:p14="http://schemas.microsoft.com/office/powerpoint/2010/main" val="188357484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20521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sp>
      <p:sp>
        <p:nvSpPr>
          <p:cNvPr id="28" name="TextBox 28"/>
          <p:cNvSpPr txBox="1"/>
          <p:nvPr/>
        </p:nvSpPr>
        <p:spPr>
          <a:xfrm>
            <a:off x="7290998"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29" name="TextBox 29"/>
          <p:cNvSpPr txBox="1"/>
          <p:nvPr/>
        </p:nvSpPr>
        <p:spPr>
          <a:xfrm>
            <a:off x="9433773"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orinoçim</a:t>
            </a:r>
            <a:endParaRPr lang="en-US" sz="2599" dirty="0">
              <a:solidFill>
                <a:srgbClr val="000000"/>
              </a:solidFill>
              <a:latin typeface="Helvetica World Bold"/>
            </a:endParaRPr>
          </a:p>
        </p:txBody>
      </p:sp>
      <p:sp>
        <p:nvSpPr>
          <p:cNvPr id="30" name="TextBox 30"/>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1" name="TextBox 31"/>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2" name="TextBox 32"/>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3" name="TextBox 33"/>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4" name="TextBox 34"/>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35" name="TextBox 35"/>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36" name="TextBox 36"/>
          <p:cNvSpPr txBox="1"/>
          <p:nvPr/>
        </p:nvSpPr>
        <p:spPr>
          <a:xfrm>
            <a:off x="2225373" y="6126344"/>
            <a:ext cx="74642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37" name="TextBox 37"/>
          <p:cNvSpPr txBox="1"/>
          <p:nvPr/>
        </p:nvSpPr>
        <p:spPr>
          <a:xfrm>
            <a:off x="13390463" y="6204700"/>
            <a:ext cx="125995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49" name="TextBox 49"/>
          <p:cNvSpPr txBox="1"/>
          <p:nvPr/>
        </p:nvSpPr>
        <p:spPr>
          <a:xfrm>
            <a:off x="5486268" y="6138025"/>
            <a:ext cx="715745"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50" name="TextBox 50"/>
          <p:cNvSpPr txBox="1"/>
          <p:nvPr/>
        </p:nvSpPr>
        <p:spPr>
          <a:xfrm>
            <a:off x="464292" y="6138025"/>
            <a:ext cx="838835"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aweh</a:t>
            </a:r>
            <a:endParaRPr lang="en-US" sz="2599" dirty="0">
              <a:solidFill>
                <a:schemeClr val="accent3">
                  <a:lumMod val="75000"/>
                </a:schemeClr>
              </a:solidFill>
              <a:latin typeface="Helvetica World Bold"/>
            </a:endParaRPr>
          </a:p>
        </p:txBody>
      </p:sp>
      <p:sp>
        <p:nvSpPr>
          <p:cNvPr id="51" name="TextBox 51"/>
          <p:cNvSpPr txBox="1"/>
          <p:nvPr/>
        </p:nvSpPr>
        <p:spPr>
          <a:xfrm>
            <a:off x="15107761" y="6204700"/>
            <a:ext cx="124444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aweh</a:t>
            </a:r>
            <a:endParaRPr lang="en-US" sz="2599" dirty="0">
              <a:solidFill>
                <a:schemeClr val="accent3">
                  <a:lumMod val="75000"/>
                </a:schemeClr>
              </a:solidFill>
              <a:latin typeface="Helvetica World Bold"/>
            </a:endParaRPr>
          </a:p>
          <a:p>
            <a:pPr algn="ctr">
              <a:lnSpc>
                <a:spcPts val="3639"/>
              </a:lnSpc>
              <a:spcBef>
                <a:spcPct val="0"/>
              </a:spcBef>
            </a:pPr>
            <a:endParaRPr lang="en-US" sz="2599" dirty="0">
              <a:solidFill>
                <a:schemeClr val="accent3">
                  <a:lumMod val="75000"/>
                </a:schemeClr>
              </a:solidFill>
              <a:latin typeface="Helvetica World Bold"/>
            </a:endParaRPr>
          </a:p>
        </p:txBody>
      </p:sp>
      <p:sp>
        <p:nvSpPr>
          <p:cNvPr id="52" name="TextBox 52"/>
          <p:cNvSpPr txBox="1"/>
          <p:nvPr/>
        </p:nvSpPr>
        <p:spPr>
          <a:xfrm>
            <a:off x="11678622" y="6204700"/>
            <a:ext cx="125450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aweh</a:t>
            </a:r>
            <a:endParaRPr lang="en-US" sz="2599" dirty="0">
              <a:solidFill>
                <a:schemeClr val="accent3">
                  <a:lumMod val="75000"/>
                </a:schemeClr>
              </a:solidFill>
              <a:latin typeface="Helvetica World Bold"/>
            </a:endParaRPr>
          </a:p>
          <a:p>
            <a:pPr algn="ctr">
              <a:lnSpc>
                <a:spcPts val="3639"/>
              </a:lnSpc>
              <a:spcBef>
                <a:spcPct val="0"/>
              </a:spcBef>
            </a:pPr>
            <a:endParaRPr lang="en-US" sz="2599" dirty="0">
              <a:solidFill>
                <a:schemeClr val="accent3">
                  <a:lumMod val="75000"/>
                </a:schemeClr>
              </a:solidFill>
              <a:latin typeface="Helvetica World Bold"/>
            </a:endParaRPr>
          </a:p>
        </p:txBody>
      </p:sp>
      <p:sp>
        <p:nvSpPr>
          <p:cNvPr id="53" name="TextBox 53"/>
          <p:cNvSpPr txBox="1"/>
          <p:nvPr/>
        </p:nvSpPr>
        <p:spPr>
          <a:xfrm>
            <a:off x="3718429" y="6179721"/>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aweh</a:t>
            </a:r>
            <a:endParaRPr lang="en-US" sz="2599" dirty="0">
              <a:solidFill>
                <a:schemeClr val="accent3">
                  <a:lumMod val="75000"/>
                </a:schemeClr>
              </a:solidFill>
              <a:latin typeface="Helvetica World Bold"/>
            </a:endParaRPr>
          </a:p>
        </p:txBody>
      </p:sp>
      <p:sp>
        <p:nvSpPr>
          <p:cNvPr id="54" name="TextBox 54"/>
          <p:cNvSpPr txBox="1"/>
          <p:nvPr/>
        </p:nvSpPr>
        <p:spPr>
          <a:xfrm>
            <a:off x="16764000" y="6204700"/>
            <a:ext cx="131738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grpSp>
        <p:nvGrpSpPr>
          <p:cNvPr id="55" name="Group 2">
            <a:extLst>
              <a:ext uri="{FF2B5EF4-FFF2-40B4-BE49-F238E27FC236}">
                <a16:creationId xmlns:a16="http://schemas.microsoft.com/office/drawing/2014/main" id="{09D6521D-0E02-4313-BD07-7A1B7733D2B7}"/>
              </a:ext>
            </a:extLst>
          </p:cNvPr>
          <p:cNvGrpSpPr/>
          <p:nvPr/>
        </p:nvGrpSpPr>
        <p:grpSpPr>
          <a:xfrm>
            <a:off x="0" y="9778174"/>
            <a:ext cx="18288000" cy="419258"/>
            <a:chOff x="0" y="0"/>
            <a:chExt cx="24384000" cy="559011"/>
          </a:xfrm>
        </p:grpSpPr>
        <p:grpSp>
          <p:nvGrpSpPr>
            <p:cNvPr id="56" name="Group 3">
              <a:extLst>
                <a:ext uri="{FF2B5EF4-FFF2-40B4-BE49-F238E27FC236}">
                  <a16:creationId xmlns:a16="http://schemas.microsoft.com/office/drawing/2014/main" id="{57B7D386-00DB-4F81-8034-FF7B620439B9}"/>
                </a:ext>
              </a:extLst>
            </p:cNvPr>
            <p:cNvGrpSpPr/>
            <p:nvPr/>
          </p:nvGrpSpPr>
          <p:grpSpPr>
            <a:xfrm>
              <a:off x="0" y="0"/>
              <a:ext cx="24384000" cy="559011"/>
              <a:chOff x="0" y="0"/>
              <a:chExt cx="4816593" cy="110422"/>
            </a:xfrm>
          </p:grpSpPr>
          <p:sp>
            <p:nvSpPr>
              <p:cNvPr id="58" name="Freeform 4">
                <a:extLst>
                  <a:ext uri="{FF2B5EF4-FFF2-40B4-BE49-F238E27FC236}">
                    <a16:creationId xmlns:a16="http://schemas.microsoft.com/office/drawing/2014/main" id="{24A1E85D-C8B3-470C-B698-E3F1694A34E0}"/>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9" name="TextBox 5">
                <a:extLst>
                  <a:ext uri="{FF2B5EF4-FFF2-40B4-BE49-F238E27FC236}">
                    <a16:creationId xmlns:a16="http://schemas.microsoft.com/office/drawing/2014/main" id="{11EB3245-7EE5-4F1A-97E8-5BEEADCAAFBB}"/>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7" name="TextBox 6">
              <a:extLst>
                <a:ext uri="{FF2B5EF4-FFF2-40B4-BE49-F238E27FC236}">
                  <a16:creationId xmlns:a16="http://schemas.microsoft.com/office/drawing/2014/main" id="{383C2E87-4ED4-42BD-A8C7-CBBE34A8D2B5}"/>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60" name="TextBox 13">
            <a:extLst>
              <a:ext uri="{FF2B5EF4-FFF2-40B4-BE49-F238E27FC236}">
                <a16:creationId xmlns:a16="http://schemas.microsoft.com/office/drawing/2014/main" id="{A66FF1D6-DD2E-4104-8832-76AAEF44D074}"/>
              </a:ext>
            </a:extLst>
          </p:cNvPr>
          <p:cNvSpPr txBox="1"/>
          <p:nvPr/>
        </p:nvSpPr>
        <p:spPr>
          <a:xfrm>
            <a:off x="2518028" y="8253902"/>
            <a:ext cx="13251939" cy="575542"/>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…and sometimes on the basis of shared gender.</a:t>
            </a:r>
          </a:p>
        </p:txBody>
      </p:sp>
    </p:spTree>
    <p:extLst>
      <p:ext uri="{BB962C8B-B14F-4D97-AF65-F5344CB8AC3E}">
        <p14:creationId xmlns:p14="http://schemas.microsoft.com/office/powerpoint/2010/main" val="14476867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0" y="205213"/>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sp>
      <p:sp>
        <p:nvSpPr>
          <p:cNvPr id="28" name="TextBox 28"/>
          <p:cNvSpPr txBox="1"/>
          <p:nvPr/>
        </p:nvSpPr>
        <p:spPr>
          <a:xfrm>
            <a:off x="7290998"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29" name="TextBox 29"/>
          <p:cNvSpPr txBox="1"/>
          <p:nvPr/>
        </p:nvSpPr>
        <p:spPr>
          <a:xfrm>
            <a:off x="9433773" y="2659801"/>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orinoçim</a:t>
            </a:r>
            <a:endParaRPr lang="en-US" sz="2599" dirty="0">
              <a:solidFill>
                <a:srgbClr val="000000"/>
              </a:solidFill>
              <a:latin typeface="Helvetica World Bold"/>
            </a:endParaRPr>
          </a:p>
        </p:txBody>
      </p:sp>
      <p:sp>
        <p:nvSpPr>
          <p:cNvPr id="30" name="TextBox 30"/>
          <p:cNvSpPr txBox="1"/>
          <p:nvPr/>
        </p:nvSpPr>
        <p:spPr>
          <a:xfrm>
            <a:off x="4557264"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1" name="TextBox 31"/>
          <p:cNvSpPr txBox="1"/>
          <p:nvPr/>
        </p:nvSpPr>
        <p:spPr>
          <a:xfrm>
            <a:off x="1332318" y="2659801"/>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2" name="TextBox 32"/>
          <p:cNvSpPr txBox="1"/>
          <p:nvPr/>
        </p:nvSpPr>
        <p:spPr>
          <a:xfrm>
            <a:off x="6760536" y="5668509"/>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3" name="TextBox 33"/>
          <p:cNvSpPr txBox="1"/>
          <p:nvPr/>
        </p:nvSpPr>
        <p:spPr>
          <a:xfrm>
            <a:off x="10133463" y="5697084"/>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4" name="TextBox 34"/>
          <p:cNvSpPr txBox="1"/>
          <p:nvPr/>
        </p:nvSpPr>
        <p:spPr>
          <a:xfrm>
            <a:off x="12439169"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35" name="TextBox 35"/>
          <p:cNvSpPr txBox="1"/>
          <p:nvPr/>
        </p:nvSpPr>
        <p:spPr>
          <a:xfrm>
            <a:off x="15851711" y="2678851"/>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36" name="TextBox 36"/>
          <p:cNvSpPr txBox="1"/>
          <p:nvPr/>
        </p:nvSpPr>
        <p:spPr>
          <a:xfrm>
            <a:off x="2225373" y="6126344"/>
            <a:ext cx="74642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49" name="TextBox 49"/>
          <p:cNvSpPr txBox="1"/>
          <p:nvPr/>
        </p:nvSpPr>
        <p:spPr>
          <a:xfrm>
            <a:off x="5486268" y="6138025"/>
            <a:ext cx="715745"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50" name="TextBox 50"/>
          <p:cNvSpPr txBox="1"/>
          <p:nvPr/>
        </p:nvSpPr>
        <p:spPr>
          <a:xfrm>
            <a:off x="464292" y="6138025"/>
            <a:ext cx="838835"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aweh</a:t>
            </a:r>
            <a:endParaRPr lang="en-US" sz="2599" dirty="0">
              <a:solidFill>
                <a:schemeClr val="accent3">
                  <a:lumMod val="75000"/>
                </a:schemeClr>
              </a:solidFill>
              <a:latin typeface="Helvetica World Bold"/>
            </a:endParaRPr>
          </a:p>
        </p:txBody>
      </p:sp>
      <p:sp>
        <p:nvSpPr>
          <p:cNvPr id="53" name="TextBox 53"/>
          <p:cNvSpPr txBox="1"/>
          <p:nvPr/>
        </p:nvSpPr>
        <p:spPr>
          <a:xfrm>
            <a:off x="3718429" y="6179721"/>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aweh</a:t>
            </a:r>
            <a:endParaRPr lang="en-US" sz="2599" dirty="0">
              <a:solidFill>
                <a:schemeClr val="accent3">
                  <a:lumMod val="75000"/>
                </a:schemeClr>
              </a:solidFill>
              <a:latin typeface="Helvetica World Bold"/>
            </a:endParaRPr>
          </a:p>
        </p:txBody>
      </p:sp>
      <p:grpSp>
        <p:nvGrpSpPr>
          <p:cNvPr id="55" name="Group 2">
            <a:extLst>
              <a:ext uri="{FF2B5EF4-FFF2-40B4-BE49-F238E27FC236}">
                <a16:creationId xmlns:a16="http://schemas.microsoft.com/office/drawing/2014/main" id="{09D6521D-0E02-4313-BD07-7A1B7733D2B7}"/>
              </a:ext>
            </a:extLst>
          </p:cNvPr>
          <p:cNvGrpSpPr/>
          <p:nvPr/>
        </p:nvGrpSpPr>
        <p:grpSpPr>
          <a:xfrm>
            <a:off x="0" y="9778174"/>
            <a:ext cx="18288000" cy="419258"/>
            <a:chOff x="0" y="0"/>
            <a:chExt cx="24384000" cy="559011"/>
          </a:xfrm>
        </p:grpSpPr>
        <p:grpSp>
          <p:nvGrpSpPr>
            <p:cNvPr id="56" name="Group 3">
              <a:extLst>
                <a:ext uri="{FF2B5EF4-FFF2-40B4-BE49-F238E27FC236}">
                  <a16:creationId xmlns:a16="http://schemas.microsoft.com/office/drawing/2014/main" id="{57B7D386-00DB-4F81-8034-FF7B620439B9}"/>
                </a:ext>
              </a:extLst>
            </p:cNvPr>
            <p:cNvGrpSpPr/>
            <p:nvPr/>
          </p:nvGrpSpPr>
          <p:grpSpPr>
            <a:xfrm>
              <a:off x="0" y="0"/>
              <a:ext cx="24384000" cy="559011"/>
              <a:chOff x="0" y="0"/>
              <a:chExt cx="4816593" cy="110422"/>
            </a:xfrm>
          </p:grpSpPr>
          <p:sp>
            <p:nvSpPr>
              <p:cNvPr id="58" name="Freeform 4">
                <a:extLst>
                  <a:ext uri="{FF2B5EF4-FFF2-40B4-BE49-F238E27FC236}">
                    <a16:creationId xmlns:a16="http://schemas.microsoft.com/office/drawing/2014/main" id="{24A1E85D-C8B3-470C-B698-E3F1694A34E0}"/>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9" name="TextBox 5">
                <a:extLst>
                  <a:ext uri="{FF2B5EF4-FFF2-40B4-BE49-F238E27FC236}">
                    <a16:creationId xmlns:a16="http://schemas.microsoft.com/office/drawing/2014/main" id="{11EB3245-7EE5-4F1A-97E8-5BEEADCAAFBB}"/>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7" name="TextBox 6">
              <a:extLst>
                <a:ext uri="{FF2B5EF4-FFF2-40B4-BE49-F238E27FC236}">
                  <a16:creationId xmlns:a16="http://schemas.microsoft.com/office/drawing/2014/main" id="{383C2E87-4ED4-42BD-A8C7-CBBE34A8D2B5}"/>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24" name="TextBox 52">
            <a:extLst>
              <a:ext uri="{FF2B5EF4-FFF2-40B4-BE49-F238E27FC236}">
                <a16:creationId xmlns:a16="http://schemas.microsoft.com/office/drawing/2014/main" id="{093E9592-C787-4027-98E0-C54EB574F49A}"/>
              </a:ext>
            </a:extLst>
          </p:cNvPr>
          <p:cNvSpPr txBox="1"/>
          <p:nvPr/>
        </p:nvSpPr>
        <p:spPr>
          <a:xfrm>
            <a:off x="16852130" y="6244459"/>
            <a:ext cx="125450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2">
                    <a:lumMod val="75000"/>
                  </a:schemeClr>
                </a:solidFill>
                <a:latin typeface="Helvetica World Bold"/>
              </a:rPr>
              <a:t>uquçun</a:t>
            </a:r>
            <a:endParaRPr lang="en-US" sz="2599" dirty="0">
              <a:solidFill>
                <a:schemeClr val="accent2">
                  <a:lumMod val="75000"/>
                </a:schemeClr>
              </a:solidFill>
              <a:latin typeface="Helvetica World Bold"/>
            </a:endParaRPr>
          </a:p>
          <a:p>
            <a:pPr algn="ctr">
              <a:lnSpc>
                <a:spcPts val="3639"/>
              </a:lnSpc>
              <a:spcBef>
                <a:spcPct val="0"/>
              </a:spcBef>
            </a:pPr>
            <a:endParaRPr lang="en-US" sz="2599" dirty="0">
              <a:solidFill>
                <a:schemeClr val="accent3">
                  <a:lumMod val="75000"/>
                </a:schemeClr>
              </a:solidFill>
              <a:latin typeface="Helvetica World Bold"/>
            </a:endParaRPr>
          </a:p>
        </p:txBody>
      </p:sp>
      <p:sp>
        <p:nvSpPr>
          <p:cNvPr id="25" name="TextBox 52">
            <a:extLst>
              <a:ext uri="{FF2B5EF4-FFF2-40B4-BE49-F238E27FC236}">
                <a16:creationId xmlns:a16="http://schemas.microsoft.com/office/drawing/2014/main" id="{303AFCB9-D8E4-4475-B367-50CAF2DFF030}"/>
              </a:ext>
            </a:extLst>
          </p:cNvPr>
          <p:cNvSpPr txBox="1"/>
          <p:nvPr/>
        </p:nvSpPr>
        <p:spPr>
          <a:xfrm>
            <a:off x="15174283" y="6251023"/>
            <a:ext cx="125450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tx2">
                    <a:lumMod val="60000"/>
                    <a:lumOff val="40000"/>
                  </a:schemeClr>
                </a:solidFill>
                <a:latin typeface="Helvetica World Bold"/>
              </a:rPr>
              <a:t>adeçim</a:t>
            </a:r>
            <a:endParaRPr lang="en-US" sz="2599" dirty="0">
              <a:solidFill>
                <a:schemeClr val="tx2">
                  <a:lumMod val="60000"/>
                  <a:lumOff val="40000"/>
                </a:schemeClr>
              </a:solidFill>
              <a:latin typeface="Helvetica World Bold"/>
            </a:endParaRPr>
          </a:p>
          <a:p>
            <a:pPr algn="ctr">
              <a:lnSpc>
                <a:spcPts val="3639"/>
              </a:lnSpc>
              <a:spcBef>
                <a:spcPct val="0"/>
              </a:spcBef>
            </a:pPr>
            <a:endParaRPr lang="en-US" sz="2599" dirty="0">
              <a:solidFill>
                <a:schemeClr val="accent3">
                  <a:lumMod val="75000"/>
                </a:schemeClr>
              </a:solidFill>
              <a:latin typeface="Helvetica World Bold"/>
            </a:endParaRPr>
          </a:p>
        </p:txBody>
      </p:sp>
      <p:sp>
        <p:nvSpPr>
          <p:cNvPr id="26" name="TextBox 52">
            <a:extLst>
              <a:ext uri="{FF2B5EF4-FFF2-40B4-BE49-F238E27FC236}">
                <a16:creationId xmlns:a16="http://schemas.microsoft.com/office/drawing/2014/main" id="{FFA4EA4E-748E-4BA0-8D0D-85CF1E3DF316}"/>
              </a:ext>
            </a:extLst>
          </p:cNvPr>
          <p:cNvSpPr txBox="1"/>
          <p:nvPr/>
        </p:nvSpPr>
        <p:spPr>
          <a:xfrm>
            <a:off x="13315069" y="6244459"/>
            <a:ext cx="125450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2">
                    <a:lumMod val="75000"/>
                  </a:schemeClr>
                </a:solidFill>
                <a:latin typeface="Helvetica World Bold"/>
              </a:rPr>
              <a:t>uquçun</a:t>
            </a:r>
            <a:endParaRPr lang="en-US" sz="2599" dirty="0">
              <a:solidFill>
                <a:schemeClr val="accent2">
                  <a:lumMod val="75000"/>
                </a:schemeClr>
              </a:solidFill>
              <a:latin typeface="Helvetica World Bold"/>
            </a:endParaRPr>
          </a:p>
          <a:p>
            <a:pPr algn="ctr">
              <a:lnSpc>
                <a:spcPts val="3639"/>
              </a:lnSpc>
              <a:spcBef>
                <a:spcPct val="0"/>
              </a:spcBef>
            </a:pPr>
            <a:endParaRPr lang="en-US" sz="2599" dirty="0">
              <a:solidFill>
                <a:schemeClr val="accent3">
                  <a:lumMod val="75000"/>
                </a:schemeClr>
              </a:solidFill>
              <a:latin typeface="Helvetica World Bold"/>
            </a:endParaRPr>
          </a:p>
        </p:txBody>
      </p:sp>
      <p:sp>
        <p:nvSpPr>
          <p:cNvPr id="27" name="TextBox 52">
            <a:extLst>
              <a:ext uri="{FF2B5EF4-FFF2-40B4-BE49-F238E27FC236}">
                <a16:creationId xmlns:a16="http://schemas.microsoft.com/office/drawing/2014/main" id="{8569001F-A345-4462-8E57-9D43CDD5DA73}"/>
              </a:ext>
            </a:extLst>
          </p:cNvPr>
          <p:cNvSpPr txBox="1"/>
          <p:nvPr/>
        </p:nvSpPr>
        <p:spPr>
          <a:xfrm>
            <a:off x="11757069" y="6286500"/>
            <a:ext cx="125450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tx2">
                    <a:lumMod val="60000"/>
                    <a:lumOff val="40000"/>
                  </a:schemeClr>
                </a:solidFill>
                <a:latin typeface="Helvetica World Bold"/>
              </a:rPr>
              <a:t>adeçim</a:t>
            </a:r>
            <a:endParaRPr lang="en-US" sz="2599" dirty="0">
              <a:solidFill>
                <a:schemeClr val="tx2">
                  <a:lumMod val="60000"/>
                  <a:lumOff val="40000"/>
                </a:schemeClr>
              </a:solidFill>
              <a:latin typeface="Helvetica World Bold"/>
            </a:endParaRPr>
          </a:p>
          <a:p>
            <a:pPr algn="ctr">
              <a:lnSpc>
                <a:spcPts val="3639"/>
              </a:lnSpc>
              <a:spcBef>
                <a:spcPct val="0"/>
              </a:spcBef>
            </a:pPr>
            <a:endParaRPr lang="en-US" sz="2599" dirty="0">
              <a:solidFill>
                <a:schemeClr val="accent3">
                  <a:lumMod val="75000"/>
                </a:schemeClr>
              </a:solidFill>
              <a:latin typeface="Helvetica World Bold"/>
            </a:endParaRPr>
          </a:p>
        </p:txBody>
      </p:sp>
      <p:sp>
        <p:nvSpPr>
          <p:cNvPr id="38" name="TextBox 13">
            <a:extLst>
              <a:ext uri="{FF2B5EF4-FFF2-40B4-BE49-F238E27FC236}">
                <a16:creationId xmlns:a16="http://schemas.microsoft.com/office/drawing/2014/main" id="{20DE5A7A-A2E0-4649-BFFF-7CD7744EFC07}"/>
              </a:ext>
            </a:extLst>
          </p:cNvPr>
          <p:cNvSpPr txBox="1"/>
          <p:nvPr/>
        </p:nvSpPr>
        <p:spPr>
          <a:xfrm>
            <a:off x="2518028" y="8253902"/>
            <a:ext cx="13251939" cy="575542"/>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And sometimes both predictive structure and gender!</a:t>
            </a:r>
          </a:p>
        </p:txBody>
      </p:sp>
    </p:spTree>
    <p:extLst>
      <p:ext uri="{BB962C8B-B14F-4D97-AF65-F5344CB8AC3E}">
        <p14:creationId xmlns:p14="http://schemas.microsoft.com/office/powerpoint/2010/main" val="42338635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7393304" y="506272"/>
            <a:ext cx="3655695" cy="887095"/>
          </a:xfrm>
          <a:prstGeom prst="rect">
            <a:avLst/>
          </a:prstGeom>
        </p:spPr>
        <p:txBody>
          <a:bodyPr wrap="square" lIns="0" tIns="0" rIns="0" bIns="0" rtlCol="0" anchor="t">
            <a:spAutoFit/>
          </a:bodyPr>
          <a:lstStyle/>
          <a:p>
            <a:pPr algn="ctr">
              <a:lnSpc>
                <a:spcPts val="7279"/>
              </a:lnSpc>
            </a:pPr>
            <a:r>
              <a:rPr lang="en-US" sz="5199" dirty="0">
                <a:solidFill>
                  <a:srgbClr val="000000"/>
                </a:solidFill>
                <a:latin typeface="Libre Baskerville Bold"/>
              </a:rPr>
              <a:t>Summary</a:t>
            </a:r>
          </a:p>
        </p:txBody>
      </p:sp>
      <p:sp>
        <p:nvSpPr>
          <p:cNvPr id="8" name="Freeform 8"/>
          <p:cNvSpPr/>
          <p:nvPr/>
        </p:nvSpPr>
        <p:spPr>
          <a:xfrm>
            <a:off x="1028700" y="1974392"/>
            <a:ext cx="6947248" cy="4114800"/>
          </a:xfrm>
          <a:custGeom>
            <a:avLst/>
            <a:gdLst/>
            <a:ahLst/>
            <a:cxnLst/>
            <a:rect l="l" t="t" r="r" b="b"/>
            <a:pathLst>
              <a:path w="6947248" h="4114800">
                <a:moveTo>
                  <a:pt x="0" y="0"/>
                </a:moveTo>
                <a:lnTo>
                  <a:pt x="6947248" y="0"/>
                </a:lnTo>
                <a:lnTo>
                  <a:pt x="694724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Freeform 9"/>
          <p:cNvSpPr/>
          <p:nvPr/>
        </p:nvSpPr>
        <p:spPr>
          <a:xfrm>
            <a:off x="10363898" y="2106560"/>
            <a:ext cx="3411183" cy="2805698"/>
          </a:xfrm>
          <a:custGeom>
            <a:avLst/>
            <a:gdLst/>
            <a:ahLst/>
            <a:cxnLst/>
            <a:rect l="l" t="t" r="r" b="b"/>
            <a:pathLst>
              <a:path w="3411183" h="2805698">
                <a:moveTo>
                  <a:pt x="0" y="0"/>
                </a:moveTo>
                <a:lnTo>
                  <a:pt x="3411183" y="0"/>
                </a:lnTo>
                <a:lnTo>
                  <a:pt x="3411183" y="2805698"/>
                </a:lnTo>
                <a:lnTo>
                  <a:pt x="0" y="2805698"/>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sp>
      <p:sp>
        <p:nvSpPr>
          <p:cNvPr id="10" name="Freeform 10"/>
          <p:cNvSpPr/>
          <p:nvPr/>
        </p:nvSpPr>
        <p:spPr>
          <a:xfrm>
            <a:off x="13775081" y="4216818"/>
            <a:ext cx="3373647" cy="1872374"/>
          </a:xfrm>
          <a:custGeom>
            <a:avLst/>
            <a:gdLst/>
            <a:ahLst/>
            <a:cxnLst/>
            <a:rect l="l" t="t" r="r" b="b"/>
            <a:pathLst>
              <a:path w="3373647" h="1872374">
                <a:moveTo>
                  <a:pt x="0" y="0"/>
                </a:moveTo>
                <a:lnTo>
                  <a:pt x="3373647" y="0"/>
                </a:lnTo>
                <a:lnTo>
                  <a:pt x="3373647" y="1872374"/>
                </a:lnTo>
                <a:lnTo>
                  <a:pt x="0" y="187237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9765687" y="6762226"/>
            <a:ext cx="7493613" cy="1806648"/>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and one way people prefer to </a:t>
            </a:r>
            <a:r>
              <a:rPr lang="en-US" sz="3399" dirty="0" err="1">
                <a:solidFill>
                  <a:srgbClr val="000000"/>
                </a:solidFill>
                <a:latin typeface="Libre Baskerville"/>
              </a:rPr>
              <a:t>categorise</a:t>
            </a:r>
            <a:r>
              <a:rPr lang="en-US" sz="3399" dirty="0">
                <a:solidFill>
                  <a:srgbClr val="000000"/>
                </a:solidFill>
                <a:latin typeface="Libre Baskerville"/>
              </a:rPr>
              <a:t> kin is by increasing predictive structure</a:t>
            </a:r>
          </a:p>
        </p:txBody>
      </p:sp>
      <p:sp>
        <p:nvSpPr>
          <p:cNvPr id="12" name="TextBox 12"/>
          <p:cNvSpPr txBox="1"/>
          <p:nvPr/>
        </p:nvSpPr>
        <p:spPr>
          <a:xfrm>
            <a:off x="634588" y="6762226"/>
            <a:ext cx="7735472" cy="1780540"/>
          </a:xfrm>
          <a:prstGeom prst="rect">
            <a:avLst/>
          </a:prstGeom>
        </p:spPr>
        <p:txBody>
          <a:bodyPr lIns="0" tIns="0" rIns="0" bIns="0" rtlCol="0" anchor="t">
            <a:spAutoFit/>
          </a:bodyPr>
          <a:lstStyle/>
          <a:p>
            <a:pPr algn="ctr">
              <a:lnSpc>
                <a:spcPts val="4759"/>
              </a:lnSpc>
            </a:pPr>
            <a:r>
              <a:rPr lang="en-US" sz="3399">
                <a:solidFill>
                  <a:srgbClr val="000000"/>
                </a:solidFill>
                <a:latin typeface="Libre Baskerville"/>
              </a:rPr>
              <a:t>kinship systems have </a:t>
            </a:r>
          </a:p>
          <a:p>
            <a:pPr algn="ctr">
              <a:lnSpc>
                <a:spcPts val="4759"/>
              </a:lnSpc>
            </a:pPr>
            <a:r>
              <a:rPr lang="en-US" sz="3399">
                <a:solidFill>
                  <a:srgbClr val="000000"/>
                </a:solidFill>
                <a:latin typeface="Libre Baskerville"/>
              </a:rPr>
              <a:t>strong predictive structure that constrains their variation</a:t>
            </a:r>
          </a:p>
        </p:txBody>
      </p:sp>
      <p:grpSp>
        <p:nvGrpSpPr>
          <p:cNvPr id="13" name="Group 2">
            <a:extLst>
              <a:ext uri="{FF2B5EF4-FFF2-40B4-BE49-F238E27FC236}">
                <a16:creationId xmlns:a16="http://schemas.microsoft.com/office/drawing/2014/main" id="{786DFD37-164B-4BF4-A39F-A68D40535C38}"/>
              </a:ext>
            </a:extLst>
          </p:cNvPr>
          <p:cNvGrpSpPr/>
          <p:nvPr/>
        </p:nvGrpSpPr>
        <p:grpSpPr>
          <a:xfrm>
            <a:off x="0" y="9778174"/>
            <a:ext cx="18288000" cy="419258"/>
            <a:chOff x="0" y="0"/>
            <a:chExt cx="24384000" cy="559011"/>
          </a:xfrm>
        </p:grpSpPr>
        <p:grpSp>
          <p:nvGrpSpPr>
            <p:cNvPr id="14" name="Group 3">
              <a:extLst>
                <a:ext uri="{FF2B5EF4-FFF2-40B4-BE49-F238E27FC236}">
                  <a16:creationId xmlns:a16="http://schemas.microsoft.com/office/drawing/2014/main" id="{F7BCF37F-280F-423F-A944-9126011CF975}"/>
                </a:ext>
              </a:extLst>
            </p:cNvPr>
            <p:cNvGrpSpPr/>
            <p:nvPr/>
          </p:nvGrpSpPr>
          <p:grpSpPr>
            <a:xfrm>
              <a:off x="0" y="0"/>
              <a:ext cx="24384000" cy="559011"/>
              <a:chOff x="0" y="0"/>
              <a:chExt cx="4816593" cy="110422"/>
            </a:xfrm>
          </p:grpSpPr>
          <p:sp>
            <p:nvSpPr>
              <p:cNvPr id="16" name="Freeform 4">
                <a:extLst>
                  <a:ext uri="{FF2B5EF4-FFF2-40B4-BE49-F238E27FC236}">
                    <a16:creationId xmlns:a16="http://schemas.microsoft.com/office/drawing/2014/main" id="{0265BF6E-F12A-4822-AF6E-19730DB1C917}"/>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7" name="TextBox 5">
                <a:extLst>
                  <a:ext uri="{FF2B5EF4-FFF2-40B4-BE49-F238E27FC236}">
                    <a16:creationId xmlns:a16="http://schemas.microsoft.com/office/drawing/2014/main" id="{9DEA8599-7EAA-4492-948A-8837C2D27723}"/>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5" name="TextBox 6">
              <a:extLst>
                <a:ext uri="{FF2B5EF4-FFF2-40B4-BE49-F238E27FC236}">
                  <a16:creationId xmlns:a16="http://schemas.microsoft.com/office/drawing/2014/main" id="{46C40334-FFFD-4303-B008-6A5CAE6167CB}"/>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729776" y="506272"/>
            <a:ext cx="2828449" cy="887095"/>
          </a:xfrm>
          <a:prstGeom prst="rect">
            <a:avLst/>
          </a:prstGeom>
        </p:spPr>
        <p:txBody>
          <a:bodyPr lIns="0" tIns="0" rIns="0" bIns="0" rtlCol="0" anchor="t">
            <a:spAutoFit/>
          </a:bodyPr>
          <a:lstStyle/>
          <a:p>
            <a:pPr algn="ctr">
              <a:lnSpc>
                <a:spcPts val="7279"/>
              </a:lnSpc>
            </a:pPr>
            <a:r>
              <a:rPr lang="en-US" sz="5199" dirty="0">
                <a:solidFill>
                  <a:srgbClr val="000000"/>
                </a:solidFill>
                <a:latin typeface="Libre Baskerville Bold"/>
              </a:rPr>
              <a:t>Thanks!</a:t>
            </a:r>
          </a:p>
        </p:txBody>
      </p:sp>
      <p:grpSp>
        <p:nvGrpSpPr>
          <p:cNvPr id="9" name="Group 2">
            <a:extLst>
              <a:ext uri="{FF2B5EF4-FFF2-40B4-BE49-F238E27FC236}">
                <a16:creationId xmlns:a16="http://schemas.microsoft.com/office/drawing/2014/main" id="{57142E3F-FBA5-448D-8504-D1F4F82E6DDE}"/>
              </a:ext>
            </a:extLst>
          </p:cNvPr>
          <p:cNvGrpSpPr/>
          <p:nvPr/>
        </p:nvGrpSpPr>
        <p:grpSpPr>
          <a:xfrm>
            <a:off x="0" y="9778174"/>
            <a:ext cx="18288000" cy="419258"/>
            <a:chOff x="0" y="0"/>
            <a:chExt cx="24384000" cy="559011"/>
          </a:xfrm>
        </p:grpSpPr>
        <p:grpSp>
          <p:nvGrpSpPr>
            <p:cNvPr id="10" name="Group 3">
              <a:extLst>
                <a:ext uri="{FF2B5EF4-FFF2-40B4-BE49-F238E27FC236}">
                  <a16:creationId xmlns:a16="http://schemas.microsoft.com/office/drawing/2014/main" id="{48F317EC-C3DE-465E-BE9A-07B7BD99C036}"/>
                </a:ext>
              </a:extLst>
            </p:cNvPr>
            <p:cNvGrpSpPr/>
            <p:nvPr/>
          </p:nvGrpSpPr>
          <p:grpSpPr>
            <a:xfrm>
              <a:off x="0" y="0"/>
              <a:ext cx="24384000" cy="559011"/>
              <a:chOff x="0" y="0"/>
              <a:chExt cx="4816593" cy="110422"/>
            </a:xfrm>
          </p:grpSpPr>
          <p:sp>
            <p:nvSpPr>
              <p:cNvPr id="12" name="Freeform 4">
                <a:extLst>
                  <a:ext uri="{FF2B5EF4-FFF2-40B4-BE49-F238E27FC236}">
                    <a16:creationId xmlns:a16="http://schemas.microsoft.com/office/drawing/2014/main" id="{6C42949D-0733-4376-BF06-21D33B95A381}"/>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3" name="TextBox 5">
                <a:extLst>
                  <a:ext uri="{FF2B5EF4-FFF2-40B4-BE49-F238E27FC236}">
                    <a16:creationId xmlns:a16="http://schemas.microsoft.com/office/drawing/2014/main" id="{09E55344-8D53-43F0-AA62-C660F50BEB7E}"/>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1" name="TextBox 6">
              <a:extLst>
                <a:ext uri="{FF2B5EF4-FFF2-40B4-BE49-F238E27FC236}">
                  <a16:creationId xmlns:a16="http://schemas.microsoft.com/office/drawing/2014/main" id="{A63437A5-10CC-416E-8250-69A17F14C0D3}"/>
                </a:ext>
              </a:extLst>
            </p:cNvPr>
            <p:cNvSpPr txBox="1"/>
            <p:nvPr/>
          </p:nvSpPr>
          <p:spPr>
            <a:xfrm>
              <a:off x="13041421" y="71467"/>
              <a:ext cx="11342579" cy="448328"/>
            </a:xfrm>
            <a:prstGeom prst="rect">
              <a:avLst/>
            </a:prstGeom>
          </p:spPr>
          <p:txBody>
            <a:bodyPr wrap="square" lIns="0" tIns="0" rIns="0" bIns="0" rtlCol="0" anchor="t">
              <a:spAutoFit/>
            </a:bodyPr>
            <a:lstStyle/>
            <a:p>
              <a:pPr algn="ctr">
                <a:lnSpc>
                  <a:spcPts val="2799"/>
                </a:lnSpc>
              </a:pPr>
              <a:endParaRPr lang="en-US" sz="1999" dirty="0">
                <a:solidFill>
                  <a:srgbClr val="F2EFDE"/>
                </a:solidFill>
                <a:latin typeface="Libre Baskerville"/>
                <a:ea typeface="Libre Baskerville"/>
              </a:endParaRPr>
            </a:p>
          </p:txBody>
        </p:sp>
      </p:grpSp>
      <p:sp>
        <p:nvSpPr>
          <p:cNvPr id="14" name="TextBox 2">
            <a:extLst>
              <a:ext uri="{FF2B5EF4-FFF2-40B4-BE49-F238E27FC236}">
                <a16:creationId xmlns:a16="http://schemas.microsoft.com/office/drawing/2014/main" id="{7787B01F-652B-40A4-8666-2346AE5EFA40}"/>
              </a:ext>
            </a:extLst>
          </p:cNvPr>
          <p:cNvSpPr txBox="1"/>
          <p:nvPr/>
        </p:nvSpPr>
        <p:spPr>
          <a:xfrm>
            <a:off x="2514598" y="2873557"/>
            <a:ext cx="13258800" cy="3617785"/>
          </a:xfrm>
          <a:prstGeom prst="rect">
            <a:avLst/>
          </a:prstGeom>
        </p:spPr>
        <p:txBody>
          <a:bodyPr wrap="square" lIns="0" tIns="0" rIns="0" bIns="0" rtlCol="0" anchor="t">
            <a:spAutoFit/>
          </a:bodyPr>
          <a:lstStyle/>
          <a:p>
            <a:pPr>
              <a:lnSpc>
                <a:spcPts val="7279"/>
              </a:lnSpc>
            </a:pPr>
            <a:r>
              <a:rPr lang="en-US" sz="5199" dirty="0">
                <a:solidFill>
                  <a:srgbClr val="000000"/>
                </a:solidFill>
                <a:latin typeface="Libre Baskerville Bold" panose="020B0604020202020204" charset="0"/>
              </a:rPr>
              <a:t>Maisy</a:t>
            </a:r>
            <a:r>
              <a:rPr lang="en-US" sz="5199" dirty="0">
                <a:solidFill>
                  <a:srgbClr val="000000"/>
                </a:solidFill>
                <a:latin typeface="Libre Baskerville Bold"/>
              </a:rPr>
              <a:t> Hallam</a:t>
            </a:r>
          </a:p>
          <a:p>
            <a:pPr>
              <a:lnSpc>
                <a:spcPts val="7279"/>
              </a:lnSpc>
            </a:pPr>
            <a:endParaRPr lang="en-US" sz="5199" dirty="0">
              <a:solidFill>
                <a:srgbClr val="000000"/>
              </a:solidFill>
              <a:latin typeface="Libre Baskerville Bold"/>
            </a:endParaRPr>
          </a:p>
          <a:p>
            <a:pPr>
              <a:lnSpc>
                <a:spcPts val="7279"/>
              </a:lnSpc>
            </a:pPr>
            <a:r>
              <a:rPr lang="en-US" sz="3200" dirty="0">
                <a:solidFill>
                  <a:schemeClr val="accent3">
                    <a:lumMod val="75000"/>
                  </a:schemeClr>
                </a:solidFill>
                <a:latin typeface="Libre Baskerville Bold"/>
              </a:rPr>
              <a:t>http://maisyhallam.github.io/</a:t>
            </a:r>
            <a:endParaRPr lang="en-US" sz="3200" dirty="0">
              <a:solidFill>
                <a:srgbClr val="000000"/>
              </a:solidFill>
              <a:latin typeface="Libre Baskerville Bold"/>
            </a:endParaRPr>
          </a:p>
          <a:p>
            <a:pPr>
              <a:lnSpc>
                <a:spcPts val="7279"/>
              </a:lnSpc>
            </a:pPr>
            <a:r>
              <a:rPr lang="en-US" sz="3200" dirty="0">
                <a:solidFill>
                  <a:srgbClr val="000000"/>
                </a:solidFill>
                <a:latin typeface="Libre Baskerville Bold"/>
              </a:rPr>
              <a:t>maisy.hallam@ed.ac.uk</a:t>
            </a:r>
          </a:p>
        </p:txBody>
      </p:sp>
      <p:sp>
        <p:nvSpPr>
          <p:cNvPr id="15" name="Freeform 3">
            <a:extLst>
              <a:ext uri="{FF2B5EF4-FFF2-40B4-BE49-F238E27FC236}">
                <a16:creationId xmlns:a16="http://schemas.microsoft.com/office/drawing/2014/main" id="{DF92D86B-99AB-4815-9FE0-2FD2D59B8DFC}"/>
              </a:ext>
            </a:extLst>
          </p:cNvPr>
          <p:cNvSpPr/>
          <p:nvPr/>
        </p:nvSpPr>
        <p:spPr>
          <a:xfrm>
            <a:off x="2487762" y="7438203"/>
            <a:ext cx="1698928" cy="1779345"/>
          </a:xfrm>
          <a:custGeom>
            <a:avLst/>
            <a:gdLst/>
            <a:ahLst/>
            <a:cxnLst/>
            <a:rect l="l" t="t" r="r" b="b"/>
            <a:pathLst>
              <a:path w="1262312" h="1262312">
                <a:moveTo>
                  <a:pt x="0" y="0"/>
                </a:moveTo>
                <a:lnTo>
                  <a:pt x="1262312" y="0"/>
                </a:lnTo>
                <a:lnTo>
                  <a:pt x="1262312" y="1262312"/>
                </a:lnTo>
                <a:lnTo>
                  <a:pt x="0" y="1262312"/>
                </a:lnTo>
                <a:lnTo>
                  <a:pt x="0" y="0"/>
                </a:lnTo>
                <a:close/>
              </a:path>
            </a:pathLst>
          </a:custGeom>
          <a:blipFill>
            <a:blip r:embed="rId2"/>
            <a:stretch>
              <a:fillRect/>
            </a:stretch>
          </a:blipFill>
        </p:spPr>
      </p:sp>
      <p:sp>
        <p:nvSpPr>
          <p:cNvPr id="16" name="Freeform 4">
            <a:extLst>
              <a:ext uri="{FF2B5EF4-FFF2-40B4-BE49-F238E27FC236}">
                <a16:creationId xmlns:a16="http://schemas.microsoft.com/office/drawing/2014/main" id="{8AD6B7EC-1D28-42DA-97DF-1EEEF2EDA99A}"/>
              </a:ext>
            </a:extLst>
          </p:cNvPr>
          <p:cNvSpPr/>
          <p:nvPr/>
        </p:nvSpPr>
        <p:spPr>
          <a:xfrm>
            <a:off x="4724400" y="7654539"/>
            <a:ext cx="1502324" cy="1573435"/>
          </a:xfrm>
          <a:custGeom>
            <a:avLst/>
            <a:gdLst/>
            <a:ahLst/>
            <a:cxnLst/>
            <a:rect l="l" t="t" r="r" b="b"/>
            <a:pathLst>
              <a:path w="1116234" h="1116234">
                <a:moveTo>
                  <a:pt x="0" y="0"/>
                </a:moveTo>
                <a:lnTo>
                  <a:pt x="1116234" y="0"/>
                </a:lnTo>
                <a:lnTo>
                  <a:pt x="1116234" y="1116234"/>
                </a:lnTo>
                <a:lnTo>
                  <a:pt x="0" y="1116234"/>
                </a:lnTo>
                <a:lnTo>
                  <a:pt x="0" y="0"/>
                </a:lnTo>
                <a:close/>
              </a:path>
            </a:pathLst>
          </a:custGeom>
          <a:blipFill>
            <a:blip r:embed="rId3"/>
            <a:stretch>
              <a:fillRect/>
            </a:stretch>
          </a:blipFill>
        </p:spPr>
      </p:sp>
      <p:pic>
        <p:nvPicPr>
          <p:cNvPr id="6" name="Picture 5">
            <a:extLst>
              <a:ext uri="{FF2B5EF4-FFF2-40B4-BE49-F238E27FC236}">
                <a16:creationId xmlns:a16="http://schemas.microsoft.com/office/drawing/2014/main" id="{005EB29A-BB03-4970-AD22-DB6EFDEC4B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20400" y="2542590"/>
            <a:ext cx="4279718" cy="4279718"/>
          </a:xfrm>
          <a:prstGeom prst="rect">
            <a:avLst/>
          </a:prstGeom>
        </p:spPr>
      </p:pic>
      <p:sp>
        <p:nvSpPr>
          <p:cNvPr id="7" name="TextBox 6">
            <a:extLst>
              <a:ext uri="{FF2B5EF4-FFF2-40B4-BE49-F238E27FC236}">
                <a16:creationId xmlns:a16="http://schemas.microsoft.com/office/drawing/2014/main" id="{28B383CA-D6FC-407F-9D9C-CD514A49021F}"/>
              </a:ext>
            </a:extLst>
          </p:cNvPr>
          <p:cNvSpPr txBox="1"/>
          <p:nvPr/>
        </p:nvSpPr>
        <p:spPr>
          <a:xfrm>
            <a:off x="12061278" y="7953605"/>
            <a:ext cx="5625258" cy="584775"/>
          </a:xfrm>
          <a:prstGeom prst="rect">
            <a:avLst/>
          </a:prstGeom>
          <a:noFill/>
        </p:spPr>
        <p:txBody>
          <a:bodyPr wrap="none" rtlCol="0">
            <a:spAutoFit/>
          </a:bodyPr>
          <a:lstStyle/>
          <a:p>
            <a:r>
              <a:rPr lang="en-GB" sz="3200" dirty="0">
                <a:latin typeface="Libre Baskerville" panose="020B0604020202020204" charset="0"/>
              </a:rPr>
              <a:t>Give the experiment a go!</a:t>
            </a:r>
          </a:p>
        </p:txBody>
      </p:sp>
      <p:sp>
        <p:nvSpPr>
          <p:cNvPr id="17" name="Freeform 8">
            <a:extLst>
              <a:ext uri="{FF2B5EF4-FFF2-40B4-BE49-F238E27FC236}">
                <a16:creationId xmlns:a16="http://schemas.microsoft.com/office/drawing/2014/main" id="{62DFCEAF-5EB1-4581-A8D6-966E3926E7D3}"/>
              </a:ext>
            </a:extLst>
          </p:cNvPr>
          <p:cNvSpPr/>
          <p:nvPr/>
        </p:nvSpPr>
        <p:spPr>
          <a:xfrm rot="10018454" flipH="1">
            <a:off x="15890498" y="4507725"/>
            <a:ext cx="992667" cy="3312808"/>
          </a:xfrm>
          <a:custGeom>
            <a:avLst/>
            <a:gdLst/>
            <a:ahLst/>
            <a:cxnLst/>
            <a:rect l="l" t="t" r="r" b="b"/>
            <a:pathLst>
              <a:path w="655796" h="2057400">
                <a:moveTo>
                  <a:pt x="655796" y="0"/>
                </a:moveTo>
                <a:lnTo>
                  <a:pt x="0" y="0"/>
                </a:lnTo>
                <a:lnTo>
                  <a:pt x="0" y="2057400"/>
                </a:lnTo>
                <a:lnTo>
                  <a:pt x="655796" y="2057400"/>
                </a:lnTo>
                <a:lnTo>
                  <a:pt x="655796"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30480" y="1546860"/>
            <a:ext cx="18288000" cy="7406640"/>
          </a:xfrm>
          <a:custGeom>
            <a:avLst/>
            <a:gdLst/>
            <a:ahLst/>
            <a:cxnLst/>
            <a:rect l="l" t="t" r="r" b="b"/>
            <a:pathLst>
              <a:path w="18288000" h="7406640">
                <a:moveTo>
                  <a:pt x="0" y="0"/>
                </a:moveTo>
                <a:lnTo>
                  <a:pt x="18288000" y="0"/>
                </a:lnTo>
                <a:lnTo>
                  <a:pt x="18288000" y="7406640"/>
                </a:lnTo>
                <a:lnTo>
                  <a:pt x="0" y="7406640"/>
                </a:lnTo>
                <a:lnTo>
                  <a:pt x="0" y="0"/>
                </a:lnTo>
                <a:close/>
              </a:path>
            </a:pathLst>
          </a:custGeom>
          <a:blipFill>
            <a:blip r:embed="rId3"/>
            <a:stretch>
              <a:fillRect/>
            </a:stretch>
          </a:blipFill>
        </p:spPr>
      </p:sp>
      <p:sp>
        <p:nvSpPr>
          <p:cNvPr id="28" name="TextBox 28"/>
          <p:cNvSpPr txBox="1"/>
          <p:nvPr/>
        </p:nvSpPr>
        <p:spPr>
          <a:xfrm>
            <a:off x="7260518" y="4071160"/>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aqinudød</a:t>
            </a:r>
            <a:endParaRPr lang="en-US" sz="2599" dirty="0">
              <a:solidFill>
                <a:srgbClr val="000000"/>
              </a:solidFill>
              <a:latin typeface="Helvetica World Bold"/>
            </a:endParaRPr>
          </a:p>
        </p:txBody>
      </p:sp>
      <p:sp>
        <p:nvSpPr>
          <p:cNvPr id="29" name="TextBox 29"/>
          <p:cNvSpPr txBox="1"/>
          <p:nvPr/>
        </p:nvSpPr>
        <p:spPr>
          <a:xfrm>
            <a:off x="9403293" y="4071160"/>
            <a:ext cx="156322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rgbClr val="000000"/>
                </a:solidFill>
                <a:latin typeface="Helvetica World Bold"/>
              </a:rPr>
              <a:t>orinoçim</a:t>
            </a:r>
            <a:endParaRPr lang="en-US" sz="2599" dirty="0">
              <a:solidFill>
                <a:srgbClr val="000000"/>
              </a:solidFill>
              <a:latin typeface="Helvetica World Bold"/>
            </a:endParaRPr>
          </a:p>
        </p:txBody>
      </p:sp>
      <p:sp>
        <p:nvSpPr>
          <p:cNvPr id="30" name="TextBox 30"/>
          <p:cNvSpPr txBox="1"/>
          <p:nvPr/>
        </p:nvSpPr>
        <p:spPr>
          <a:xfrm>
            <a:off x="4526784" y="4071160"/>
            <a:ext cx="79565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øqoç</a:t>
            </a:r>
          </a:p>
        </p:txBody>
      </p:sp>
      <p:sp>
        <p:nvSpPr>
          <p:cNvPr id="31" name="TextBox 31"/>
          <p:cNvSpPr txBox="1"/>
          <p:nvPr/>
        </p:nvSpPr>
        <p:spPr>
          <a:xfrm>
            <a:off x="1301838" y="4071160"/>
            <a:ext cx="795655" cy="476886"/>
          </a:xfrm>
          <a:prstGeom prst="rect">
            <a:avLst/>
          </a:prstGeom>
        </p:spPr>
        <p:txBody>
          <a:bodyPr lIns="0" tIns="0" rIns="0" bIns="0" rtlCol="0" anchor="t">
            <a:spAutoFit/>
          </a:bodyPr>
          <a:lstStyle/>
          <a:p>
            <a:pPr algn="ctr">
              <a:lnSpc>
                <a:spcPts val="3639"/>
              </a:lnSpc>
              <a:spcBef>
                <a:spcPct val="0"/>
              </a:spcBef>
            </a:pPr>
            <a:r>
              <a:rPr lang="en-US" sz="2599" dirty="0" err="1">
                <a:solidFill>
                  <a:srgbClr val="000000"/>
                </a:solidFill>
                <a:latin typeface="Helvetica World Bold"/>
              </a:rPr>
              <a:t>øqoç</a:t>
            </a:r>
            <a:endParaRPr lang="en-US" sz="2599" dirty="0">
              <a:solidFill>
                <a:srgbClr val="000000"/>
              </a:solidFill>
              <a:latin typeface="Helvetica World Bold"/>
            </a:endParaRPr>
          </a:p>
        </p:txBody>
      </p:sp>
      <p:sp>
        <p:nvSpPr>
          <p:cNvPr id="32" name="TextBox 32"/>
          <p:cNvSpPr txBox="1"/>
          <p:nvPr/>
        </p:nvSpPr>
        <p:spPr>
          <a:xfrm>
            <a:off x="6730056" y="7079868"/>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3" name="TextBox 33"/>
          <p:cNvSpPr txBox="1"/>
          <p:nvPr/>
        </p:nvSpPr>
        <p:spPr>
          <a:xfrm>
            <a:off x="10102983" y="7108443"/>
            <a:ext cx="1282065"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ømenad</a:t>
            </a:r>
          </a:p>
        </p:txBody>
      </p:sp>
      <p:sp>
        <p:nvSpPr>
          <p:cNvPr id="34" name="TextBox 34"/>
          <p:cNvSpPr txBox="1"/>
          <p:nvPr/>
        </p:nvSpPr>
        <p:spPr>
          <a:xfrm>
            <a:off x="12408689" y="4090210"/>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35" name="TextBox 35"/>
          <p:cNvSpPr txBox="1"/>
          <p:nvPr/>
        </p:nvSpPr>
        <p:spPr>
          <a:xfrm>
            <a:off x="15821231" y="4090210"/>
            <a:ext cx="1244441" cy="476886"/>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Helvetica World Bold"/>
              </a:rPr>
              <a:t>emøyeç</a:t>
            </a:r>
          </a:p>
        </p:txBody>
      </p:sp>
      <p:sp>
        <p:nvSpPr>
          <p:cNvPr id="36" name="TextBox 36"/>
          <p:cNvSpPr txBox="1"/>
          <p:nvPr/>
        </p:nvSpPr>
        <p:spPr>
          <a:xfrm>
            <a:off x="2194893" y="7537703"/>
            <a:ext cx="74642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37" name="TextBox 37"/>
          <p:cNvSpPr txBox="1"/>
          <p:nvPr/>
        </p:nvSpPr>
        <p:spPr>
          <a:xfrm>
            <a:off x="13359983" y="7616059"/>
            <a:ext cx="1259959"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uquçun</a:t>
            </a:r>
            <a:endParaRPr lang="en-US" sz="2599" dirty="0">
              <a:solidFill>
                <a:schemeClr val="accent3">
                  <a:lumMod val="75000"/>
                </a:schemeClr>
              </a:solidFill>
              <a:latin typeface="Helvetica World Bold"/>
            </a:endParaRPr>
          </a:p>
        </p:txBody>
      </p:sp>
      <p:sp>
        <p:nvSpPr>
          <p:cNvPr id="49" name="TextBox 49"/>
          <p:cNvSpPr txBox="1"/>
          <p:nvPr/>
        </p:nvSpPr>
        <p:spPr>
          <a:xfrm>
            <a:off x="5455788" y="7549384"/>
            <a:ext cx="715745"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50" name="TextBox 50"/>
          <p:cNvSpPr txBox="1"/>
          <p:nvPr/>
        </p:nvSpPr>
        <p:spPr>
          <a:xfrm>
            <a:off x="433812" y="7549384"/>
            <a:ext cx="838835"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51" name="TextBox 51"/>
          <p:cNvSpPr txBox="1"/>
          <p:nvPr/>
        </p:nvSpPr>
        <p:spPr>
          <a:xfrm>
            <a:off x="15077281" y="7616059"/>
            <a:ext cx="124444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uquçun</a:t>
            </a:r>
            <a:endParaRPr lang="en-US" sz="2599" dirty="0">
              <a:solidFill>
                <a:schemeClr val="accent3">
                  <a:lumMod val="75000"/>
                </a:schemeClr>
              </a:solidFill>
              <a:latin typeface="Helvetica World Bold"/>
            </a:endParaRPr>
          </a:p>
          <a:p>
            <a:pPr algn="ctr">
              <a:lnSpc>
                <a:spcPts val="3639"/>
              </a:lnSpc>
              <a:spcBef>
                <a:spcPct val="0"/>
              </a:spcBef>
            </a:pPr>
            <a:endParaRPr lang="en-US" sz="2599" dirty="0">
              <a:solidFill>
                <a:schemeClr val="accent3">
                  <a:lumMod val="75000"/>
                </a:schemeClr>
              </a:solidFill>
              <a:latin typeface="Helvetica World Bold"/>
            </a:endParaRPr>
          </a:p>
        </p:txBody>
      </p:sp>
      <p:sp>
        <p:nvSpPr>
          <p:cNvPr id="52" name="TextBox 52"/>
          <p:cNvSpPr txBox="1"/>
          <p:nvPr/>
        </p:nvSpPr>
        <p:spPr>
          <a:xfrm>
            <a:off x="11648142" y="7616059"/>
            <a:ext cx="1254502" cy="880241"/>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uquçun</a:t>
            </a:r>
            <a:endParaRPr lang="en-US" sz="2599" dirty="0">
              <a:solidFill>
                <a:schemeClr val="accent3">
                  <a:lumMod val="75000"/>
                </a:schemeClr>
              </a:solidFill>
              <a:latin typeface="Helvetica World Bold"/>
            </a:endParaRPr>
          </a:p>
          <a:p>
            <a:pPr algn="ctr">
              <a:lnSpc>
                <a:spcPts val="3639"/>
              </a:lnSpc>
              <a:spcBef>
                <a:spcPct val="0"/>
              </a:spcBef>
            </a:pPr>
            <a:endParaRPr lang="en-US" sz="2599" dirty="0">
              <a:solidFill>
                <a:schemeClr val="accent3">
                  <a:lumMod val="75000"/>
                </a:schemeClr>
              </a:solidFill>
              <a:latin typeface="Helvetica World Bold"/>
            </a:endParaRPr>
          </a:p>
        </p:txBody>
      </p:sp>
      <p:sp>
        <p:nvSpPr>
          <p:cNvPr id="53" name="TextBox 53"/>
          <p:cNvSpPr txBox="1"/>
          <p:nvPr/>
        </p:nvSpPr>
        <p:spPr>
          <a:xfrm>
            <a:off x="3687949" y="7591080"/>
            <a:ext cx="838835" cy="418576"/>
          </a:xfrm>
          <a:prstGeom prst="rect">
            <a:avLst/>
          </a:prstGeom>
        </p:spPr>
        <p:txBody>
          <a:bodyPr lIns="0" tIns="0" rIns="0" bIns="0" rtlCol="0" anchor="t">
            <a:spAutoFit/>
          </a:bodyPr>
          <a:lstStyle/>
          <a:p>
            <a:pPr algn="ctr">
              <a:lnSpc>
                <a:spcPts val="3639"/>
              </a:lnSpc>
              <a:spcBef>
                <a:spcPct val="0"/>
              </a:spcBef>
            </a:pPr>
            <a:r>
              <a:rPr lang="en-US" sz="2599" dirty="0" err="1">
                <a:solidFill>
                  <a:schemeClr val="accent6">
                    <a:lumMod val="75000"/>
                  </a:schemeClr>
                </a:solidFill>
                <a:latin typeface="Helvetica World Bold"/>
              </a:rPr>
              <a:t>iqur</a:t>
            </a:r>
            <a:endParaRPr lang="en-US" sz="2599" dirty="0">
              <a:solidFill>
                <a:schemeClr val="accent6">
                  <a:lumMod val="75000"/>
                </a:schemeClr>
              </a:solidFill>
              <a:latin typeface="Helvetica World Bold"/>
            </a:endParaRPr>
          </a:p>
        </p:txBody>
      </p:sp>
      <p:sp>
        <p:nvSpPr>
          <p:cNvPr id="54" name="TextBox 54"/>
          <p:cNvSpPr txBox="1"/>
          <p:nvPr/>
        </p:nvSpPr>
        <p:spPr>
          <a:xfrm>
            <a:off x="16744950" y="7616059"/>
            <a:ext cx="1317387" cy="418576"/>
          </a:xfrm>
          <a:prstGeom prst="rect">
            <a:avLst/>
          </a:prstGeom>
        </p:spPr>
        <p:txBody>
          <a:bodyPr wrap="square" lIns="0" tIns="0" rIns="0" bIns="0" rtlCol="0" anchor="t">
            <a:spAutoFit/>
          </a:bodyPr>
          <a:lstStyle/>
          <a:p>
            <a:pPr algn="ctr">
              <a:lnSpc>
                <a:spcPts val="3639"/>
              </a:lnSpc>
              <a:spcBef>
                <a:spcPct val="0"/>
              </a:spcBef>
            </a:pPr>
            <a:r>
              <a:rPr lang="en-US" sz="2599" dirty="0" err="1">
                <a:solidFill>
                  <a:schemeClr val="accent3">
                    <a:lumMod val="75000"/>
                  </a:schemeClr>
                </a:solidFill>
                <a:latin typeface="Helvetica World Bold"/>
              </a:rPr>
              <a:t>uquçun</a:t>
            </a:r>
            <a:endParaRPr lang="en-US" sz="2599" dirty="0">
              <a:solidFill>
                <a:schemeClr val="accent3">
                  <a:lumMod val="75000"/>
                </a:schemeClr>
              </a:solidFill>
              <a:latin typeface="Helvetica World Bold"/>
            </a:endParaRPr>
          </a:p>
        </p:txBody>
      </p:sp>
      <p:grpSp>
        <p:nvGrpSpPr>
          <p:cNvPr id="55" name="Group 2">
            <a:extLst>
              <a:ext uri="{FF2B5EF4-FFF2-40B4-BE49-F238E27FC236}">
                <a16:creationId xmlns:a16="http://schemas.microsoft.com/office/drawing/2014/main" id="{09D6521D-0E02-4313-BD07-7A1B7733D2B7}"/>
              </a:ext>
            </a:extLst>
          </p:cNvPr>
          <p:cNvGrpSpPr/>
          <p:nvPr/>
        </p:nvGrpSpPr>
        <p:grpSpPr>
          <a:xfrm>
            <a:off x="-30480" y="10601661"/>
            <a:ext cx="18288000" cy="419258"/>
            <a:chOff x="0" y="0"/>
            <a:chExt cx="24384000" cy="559011"/>
          </a:xfrm>
        </p:grpSpPr>
        <p:grpSp>
          <p:nvGrpSpPr>
            <p:cNvPr id="56" name="Group 3">
              <a:extLst>
                <a:ext uri="{FF2B5EF4-FFF2-40B4-BE49-F238E27FC236}">
                  <a16:creationId xmlns:a16="http://schemas.microsoft.com/office/drawing/2014/main" id="{57B7D386-00DB-4F81-8034-FF7B620439B9}"/>
                </a:ext>
              </a:extLst>
            </p:cNvPr>
            <p:cNvGrpSpPr/>
            <p:nvPr/>
          </p:nvGrpSpPr>
          <p:grpSpPr>
            <a:xfrm>
              <a:off x="0" y="0"/>
              <a:ext cx="24384000" cy="559011"/>
              <a:chOff x="0" y="0"/>
              <a:chExt cx="4816593" cy="110422"/>
            </a:xfrm>
          </p:grpSpPr>
          <p:sp>
            <p:nvSpPr>
              <p:cNvPr id="58" name="Freeform 4">
                <a:extLst>
                  <a:ext uri="{FF2B5EF4-FFF2-40B4-BE49-F238E27FC236}">
                    <a16:creationId xmlns:a16="http://schemas.microsoft.com/office/drawing/2014/main" id="{24A1E85D-C8B3-470C-B698-E3F1694A34E0}"/>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59" name="TextBox 5">
                <a:extLst>
                  <a:ext uri="{FF2B5EF4-FFF2-40B4-BE49-F238E27FC236}">
                    <a16:creationId xmlns:a16="http://schemas.microsoft.com/office/drawing/2014/main" id="{11EB3245-7EE5-4F1A-97E8-5BEEADCAAFBB}"/>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57" name="TextBox 6">
              <a:extLst>
                <a:ext uri="{FF2B5EF4-FFF2-40B4-BE49-F238E27FC236}">
                  <a16:creationId xmlns:a16="http://schemas.microsoft.com/office/drawing/2014/main" id="{383C2E87-4ED4-42BD-A8C7-CBBE34A8D2B5}"/>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26" name="TextBox 25">
            <a:extLst>
              <a:ext uri="{FF2B5EF4-FFF2-40B4-BE49-F238E27FC236}">
                <a16:creationId xmlns:a16="http://schemas.microsoft.com/office/drawing/2014/main" id="{07E28D4E-CBFD-43A5-A5E3-190492677F10}"/>
              </a:ext>
            </a:extLst>
          </p:cNvPr>
          <p:cNvSpPr txBox="1"/>
          <p:nvPr/>
        </p:nvSpPr>
        <p:spPr>
          <a:xfrm>
            <a:off x="3458421" y="544083"/>
            <a:ext cx="11310193" cy="632353"/>
          </a:xfrm>
          <a:prstGeom prst="rect">
            <a:avLst/>
          </a:prstGeom>
          <a:noFill/>
        </p:spPr>
        <p:txBody>
          <a:bodyPr wrap="square">
            <a:spAutoFit/>
          </a:bodyPr>
          <a:lstStyle/>
          <a:p>
            <a:pPr algn="ctr">
              <a:lnSpc>
                <a:spcPts val="4479"/>
              </a:lnSpc>
              <a:spcBef>
                <a:spcPct val="0"/>
              </a:spcBef>
            </a:pPr>
            <a:r>
              <a:rPr lang="en-US" sz="3200" i="1" dirty="0">
                <a:solidFill>
                  <a:srgbClr val="000000"/>
                </a:solidFill>
                <a:latin typeface="Libre Baskerville Bold"/>
              </a:rPr>
              <a:t>Appendix: How else do participants </a:t>
            </a:r>
            <a:r>
              <a:rPr lang="en-US" sz="3200" i="1" dirty="0" err="1">
                <a:solidFill>
                  <a:srgbClr val="000000"/>
                </a:solidFill>
                <a:latin typeface="Libre Baskerville Bold"/>
              </a:rPr>
              <a:t>categorise</a:t>
            </a:r>
            <a:r>
              <a:rPr lang="en-US" sz="3200" i="1" dirty="0">
                <a:solidFill>
                  <a:srgbClr val="000000"/>
                </a:solidFill>
                <a:latin typeface="Libre Baskerville Bold"/>
              </a:rPr>
              <a:t> kin?</a:t>
            </a:r>
          </a:p>
        </p:txBody>
      </p:sp>
    </p:spTree>
    <p:extLst>
      <p:ext uri="{BB962C8B-B14F-4D97-AF65-F5344CB8AC3E}">
        <p14:creationId xmlns:p14="http://schemas.microsoft.com/office/powerpoint/2010/main" val="36824454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B1F6E6A-312E-45E0-A93D-83E2004A62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2484" y="2513242"/>
            <a:ext cx="5716800" cy="5716800"/>
          </a:xfrm>
          <a:prstGeom prst="rect">
            <a:avLst/>
          </a:prstGeom>
        </p:spPr>
      </p:pic>
      <p:grpSp>
        <p:nvGrpSpPr>
          <p:cNvPr id="12" name="Group 12"/>
          <p:cNvGrpSpPr/>
          <p:nvPr/>
        </p:nvGrpSpPr>
        <p:grpSpPr>
          <a:xfrm>
            <a:off x="6321001" y="2695575"/>
            <a:ext cx="2196125" cy="2362200"/>
            <a:chOff x="0" y="0"/>
            <a:chExt cx="528349" cy="529752"/>
          </a:xfrm>
        </p:grpSpPr>
        <p:sp>
          <p:nvSpPr>
            <p:cNvPr id="13" name="Freeform 13"/>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000000"/>
            </a:solidFill>
          </p:spPr>
        </p:sp>
        <p:sp>
          <p:nvSpPr>
            <p:cNvPr id="14" name="TextBox 14"/>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4089599" y="5019675"/>
            <a:ext cx="2248350" cy="2349789"/>
            <a:chOff x="0" y="0"/>
            <a:chExt cx="528349" cy="529752"/>
          </a:xfrm>
        </p:grpSpPr>
        <p:sp>
          <p:nvSpPr>
            <p:cNvPr id="16" name="Freeform 16"/>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000000"/>
            </a:solidFill>
          </p:spPr>
        </p:sp>
        <p:sp>
          <p:nvSpPr>
            <p:cNvPr id="17" name="TextBox 17"/>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6320102" y="5057775"/>
            <a:ext cx="2248349" cy="2362200"/>
            <a:chOff x="0" y="0"/>
            <a:chExt cx="528349" cy="529752"/>
          </a:xfrm>
        </p:grpSpPr>
        <p:sp>
          <p:nvSpPr>
            <p:cNvPr id="19" name="Freeform 19"/>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FFFFFF"/>
            </a:solidFill>
          </p:spPr>
        </p:sp>
        <p:sp>
          <p:nvSpPr>
            <p:cNvPr id="20" name="TextBox 20"/>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4072651" y="2707986"/>
            <a:ext cx="2248350" cy="2349789"/>
            <a:chOff x="0" y="0"/>
            <a:chExt cx="528349" cy="529752"/>
          </a:xfrm>
        </p:grpSpPr>
        <p:sp>
          <p:nvSpPr>
            <p:cNvPr id="22" name="Freeform 22"/>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FFFFFF"/>
            </a:solidFill>
          </p:spPr>
        </p:sp>
        <p:sp>
          <p:nvSpPr>
            <p:cNvPr id="23" name="TextBox 23"/>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sp>
        <p:nvSpPr>
          <p:cNvPr id="34" name="TextBox 33">
            <a:extLst>
              <a:ext uri="{FF2B5EF4-FFF2-40B4-BE49-F238E27FC236}">
                <a16:creationId xmlns:a16="http://schemas.microsoft.com/office/drawing/2014/main" id="{1C16D391-0861-4A4A-97E9-4B4736061B6B}"/>
              </a:ext>
            </a:extLst>
          </p:cNvPr>
          <p:cNvSpPr txBox="1"/>
          <p:nvPr/>
        </p:nvSpPr>
        <p:spPr>
          <a:xfrm>
            <a:off x="-159667" y="2190152"/>
            <a:ext cx="4140178" cy="5925148"/>
          </a:xfrm>
          <a:prstGeom prst="rect">
            <a:avLst/>
          </a:prstGeom>
          <a:solidFill>
            <a:srgbClr val="F2EFDE"/>
          </a:solidFill>
        </p:spPr>
        <p:txBody>
          <a:bodyPr wrap="square" rtlCol="0">
            <a:spAutoFit/>
          </a:bodyPr>
          <a:lstStyle/>
          <a:p>
            <a:pPr marL="360000" algn="r">
              <a:lnSpc>
                <a:spcPts val="4500"/>
              </a:lnSpc>
            </a:pPr>
            <a:r>
              <a:rPr lang="en-GB" sz="2400" dirty="0"/>
              <a:t> </a:t>
            </a:r>
          </a:p>
          <a:p>
            <a:pPr marL="360000" algn="r">
              <a:lnSpc>
                <a:spcPts val="4500"/>
              </a:lnSpc>
            </a:pPr>
            <a:r>
              <a:rPr lang="en-GB" sz="2400" dirty="0">
                <a:solidFill>
                  <a:schemeClr val="tx2">
                    <a:lumMod val="75000"/>
                  </a:schemeClr>
                </a:solidFill>
              </a:rPr>
              <a:t>mother’s sister’s son</a:t>
            </a:r>
          </a:p>
          <a:p>
            <a:pPr marL="360000" algn="r">
              <a:lnSpc>
                <a:spcPts val="4500"/>
              </a:lnSpc>
            </a:pPr>
            <a:r>
              <a:rPr lang="en-GB" sz="2400" dirty="0">
                <a:solidFill>
                  <a:schemeClr val="accent2">
                    <a:lumMod val="75000"/>
                  </a:schemeClr>
                </a:solidFill>
              </a:rPr>
              <a:t>mother’s sister’s daughter</a:t>
            </a:r>
          </a:p>
          <a:p>
            <a:pPr marL="360000" algn="r">
              <a:lnSpc>
                <a:spcPts val="4500"/>
              </a:lnSpc>
            </a:pPr>
            <a:r>
              <a:rPr lang="en-GB" sz="2400" dirty="0">
                <a:solidFill>
                  <a:schemeClr val="tx2">
                    <a:lumMod val="75000"/>
                  </a:schemeClr>
                </a:solidFill>
              </a:rPr>
              <a:t>mother’s brother’s son</a:t>
            </a:r>
          </a:p>
          <a:p>
            <a:pPr marL="360000" algn="r">
              <a:lnSpc>
                <a:spcPts val="4500"/>
              </a:lnSpc>
            </a:pPr>
            <a:r>
              <a:rPr lang="en-GB" sz="2400" dirty="0">
                <a:solidFill>
                  <a:schemeClr val="accent2">
                    <a:lumMod val="75000"/>
                  </a:schemeClr>
                </a:solidFill>
              </a:rPr>
              <a:t>mother’s brother’s daughter</a:t>
            </a:r>
          </a:p>
          <a:p>
            <a:pPr marL="360000" algn="r">
              <a:lnSpc>
                <a:spcPts val="4500"/>
              </a:lnSpc>
            </a:pPr>
            <a:r>
              <a:rPr lang="en-GB" sz="2400" dirty="0">
                <a:solidFill>
                  <a:schemeClr val="tx2">
                    <a:lumMod val="75000"/>
                  </a:schemeClr>
                </a:solidFill>
              </a:rPr>
              <a:t>father’s sister’s son</a:t>
            </a:r>
          </a:p>
          <a:p>
            <a:pPr marL="360000" algn="r">
              <a:lnSpc>
                <a:spcPts val="4500"/>
              </a:lnSpc>
            </a:pPr>
            <a:r>
              <a:rPr lang="en-GB" sz="2400" dirty="0">
                <a:solidFill>
                  <a:schemeClr val="accent2">
                    <a:lumMod val="75000"/>
                  </a:schemeClr>
                </a:solidFill>
              </a:rPr>
              <a:t>father’s sister’s daughter</a:t>
            </a:r>
          </a:p>
          <a:p>
            <a:pPr marL="360000" algn="r">
              <a:lnSpc>
                <a:spcPts val="4500"/>
              </a:lnSpc>
            </a:pPr>
            <a:r>
              <a:rPr lang="en-GB" sz="2400" dirty="0">
                <a:solidFill>
                  <a:schemeClr val="tx2">
                    <a:lumMod val="75000"/>
                  </a:schemeClr>
                </a:solidFill>
              </a:rPr>
              <a:t>father’s brother’s son</a:t>
            </a:r>
          </a:p>
          <a:p>
            <a:pPr marL="360000" algn="r">
              <a:lnSpc>
                <a:spcPts val="4500"/>
              </a:lnSpc>
            </a:pPr>
            <a:r>
              <a:rPr lang="en-GB" sz="2400" dirty="0">
                <a:solidFill>
                  <a:schemeClr val="accent2">
                    <a:lumMod val="75000"/>
                  </a:schemeClr>
                </a:solidFill>
              </a:rPr>
              <a:t>father’s brother’s daughter</a:t>
            </a:r>
          </a:p>
          <a:p>
            <a:pPr marL="360000" algn="r">
              <a:lnSpc>
                <a:spcPts val="4500"/>
              </a:lnSpc>
            </a:pPr>
            <a:endParaRPr lang="en-GB" sz="2400" dirty="0"/>
          </a:p>
        </p:txBody>
      </p:sp>
      <p:sp>
        <p:nvSpPr>
          <p:cNvPr id="36" name="TextBox 35">
            <a:extLst>
              <a:ext uri="{FF2B5EF4-FFF2-40B4-BE49-F238E27FC236}">
                <a16:creationId xmlns:a16="http://schemas.microsoft.com/office/drawing/2014/main" id="{B004D97F-31EF-4F86-93A1-FEEEFE20BEDC}"/>
              </a:ext>
            </a:extLst>
          </p:cNvPr>
          <p:cNvSpPr txBox="1"/>
          <p:nvPr/>
        </p:nvSpPr>
        <p:spPr>
          <a:xfrm>
            <a:off x="3327753" y="7505700"/>
            <a:ext cx="5892447" cy="2251657"/>
          </a:xfrm>
          <a:prstGeom prst="rect">
            <a:avLst/>
          </a:prstGeom>
          <a:solidFill>
            <a:srgbClr val="F2EFDE"/>
          </a:solidFill>
        </p:spPr>
        <p:txBody>
          <a:bodyPr vert="vert270" wrap="square" rtlCol="0">
            <a:spAutoFit/>
          </a:bodyPr>
          <a:lstStyle/>
          <a:p>
            <a:pPr marL="360000" algn="r">
              <a:lnSpc>
                <a:spcPts val="4500"/>
              </a:lnSpc>
            </a:pPr>
            <a:r>
              <a:rPr lang="en-GB" sz="2400" dirty="0"/>
              <a:t> </a:t>
            </a:r>
          </a:p>
          <a:p>
            <a:pPr marL="360000" algn="r">
              <a:lnSpc>
                <a:spcPts val="4500"/>
              </a:lnSpc>
            </a:pPr>
            <a:r>
              <a:rPr lang="en-GB" sz="2400" dirty="0">
                <a:solidFill>
                  <a:schemeClr val="tx2">
                    <a:lumMod val="75000"/>
                  </a:schemeClr>
                </a:solidFill>
              </a:rPr>
              <a:t> </a:t>
            </a:r>
            <a:r>
              <a:rPr lang="en-GB" sz="2400" dirty="0">
                <a:solidFill>
                  <a:schemeClr val="accent2">
                    <a:lumMod val="75000"/>
                  </a:schemeClr>
                </a:solidFill>
              </a:rPr>
              <a:t>fa bro </a:t>
            </a:r>
            <a:r>
              <a:rPr lang="en-GB" sz="2400" dirty="0" err="1">
                <a:solidFill>
                  <a:schemeClr val="accent2">
                    <a:lumMod val="75000"/>
                  </a:schemeClr>
                </a:solidFill>
              </a:rPr>
              <a:t>dau</a:t>
            </a:r>
            <a:endParaRPr lang="en-GB" sz="2400" dirty="0">
              <a:solidFill>
                <a:schemeClr val="accent2">
                  <a:lumMod val="75000"/>
                </a:schemeClr>
              </a:solidFill>
            </a:endParaRPr>
          </a:p>
          <a:p>
            <a:pPr marL="360000" algn="r">
              <a:lnSpc>
                <a:spcPts val="4500"/>
              </a:lnSpc>
            </a:pPr>
            <a:r>
              <a:rPr lang="en-GB" sz="2400" dirty="0">
                <a:solidFill>
                  <a:schemeClr val="accent2">
                    <a:lumMod val="75000"/>
                  </a:schemeClr>
                </a:solidFill>
              </a:rPr>
              <a:t> </a:t>
            </a:r>
            <a:r>
              <a:rPr lang="en-GB" sz="2400" dirty="0">
                <a:solidFill>
                  <a:schemeClr val="tx2">
                    <a:lumMod val="75000"/>
                  </a:schemeClr>
                </a:solidFill>
              </a:rPr>
              <a:t>fa bro son</a:t>
            </a:r>
          </a:p>
          <a:p>
            <a:pPr marL="360000" algn="r">
              <a:lnSpc>
                <a:spcPts val="4500"/>
              </a:lnSpc>
            </a:pPr>
            <a:r>
              <a:rPr lang="en-GB" sz="2400" dirty="0">
                <a:solidFill>
                  <a:schemeClr val="tx2">
                    <a:lumMod val="75000"/>
                  </a:schemeClr>
                </a:solidFill>
              </a:rPr>
              <a:t> </a:t>
            </a:r>
            <a:r>
              <a:rPr lang="en-GB" sz="2400" dirty="0">
                <a:solidFill>
                  <a:schemeClr val="accent2">
                    <a:lumMod val="75000"/>
                  </a:schemeClr>
                </a:solidFill>
              </a:rPr>
              <a:t>fa sis </a:t>
            </a:r>
            <a:r>
              <a:rPr lang="en-GB" sz="2400" dirty="0" err="1">
                <a:solidFill>
                  <a:schemeClr val="accent2">
                    <a:lumMod val="75000"/>
                  </a:schemeClr>
                </a:solidFill>
              </a:rPr>
              <a:t>dau</a:t>
            </a:r>
            <a:endParaRPr lang="en-GB" sz="2400" dirty="0">
              <a:solidFill>
                <a:schemeClr val="accent2">
                  <a:lumMod val="75000"/>
                </a:schemeClr>
              </a:solidFill>
            </a:endParaRPr>
          </a:p>
          <a:p>
            <a:pPr marL="360000" algn="r">
              <a:lnSpc>
                <a:spcPts val="4500"/>
              </a:lnSpc>
            </a:pPr>
            <a:r>
              <a:rPr lang="en-GB" sz="2400" dirty="0">
                <a:solidFill>
                  <a:schemeClr val="accent2">
                    <a:lumMod val="75000"/>
                  </a:schemeClr>
                </a:solidFill>
              </a:rPr>
              <a:t> </a:t>
            </a:r>
            <a:r>
              <a:rPr lang="en-GB" sz="2400" dirty="0">
                <a:solidFill>
                  <a:schemeClr val="tx2">
                    <a:lumMod val="75000"/>
                  </a:schemeClr>
                </a:solidFill>
              </a:rPr>
              <a:t>fa sis son</a:t>
            </a:r>
          </a:p>
          <a:p>
            <a:pPr marL="360000" algn="r">
              <a:lnSpc>
                <a:spcPts val="4500"/>
              </a:lnSpc>
            </a:pPr>
            <a:r>
              <a:rPr lang="en-GB" sz="2400" dirty="0" err="1">
                <a:solidFill>
                  <a:schemeClr val="accent2">
                    <a:lumMod val="75000"/>
                  </a:schemeClr>
                </a:solidFill>
              </a:rPr>
              <a:t>mo</a:t>
            </a:r>
            <a:r>
              <a:rPr lang="en-GB" sz="2400" dirty="0">
                <a:solidFill>
                  <a:schemeClr val="accent2">
                    <a:lumMod val="75000"/>
                  </a:schemeClr>
                </a:solidFill>
              </a:rPr>
              <a:t> bro </a:t>
            </a:r>
            <a:r>
              <a:rPr lang="en-GB" sz="2400" dirty="0" err="1">
                <a:solidFill>
                  <a:schemeClr val="accent2">
                    <a:lumMod val="75000"/>
                  </a:schemeClr>
                </a:solidFill>
              </a:rPr>
              <a:t>dau</a:t>
            </a:r>
            <a:endParaRPr lang="en-GB" sz="2400" dirty="0">
              <a:solidFill>
                <a:schemeClr val="accent2">
                  <a:lumMod val="75000"/>
                </a:schemeClr>
              </a:solidFill>
            </a:endParaRPr>
          </a:p>
          <a:p>
            <a:pPr marL="360000" algn="r">
              <a:lnSpc>
                <a:spcPts val="4500"/>
              </a:lnSpc>
            </a:pPr>
            <a:r>
              <a:rPr lang="en-GB" sz="2400" dirty="0">
                <a:solidFill>
                  <a:schemeClr val="accent2">
                    <a:lumMod val="75000"/>
                  </a:schemeClr>
                </a:solidFill>
              </a:rPr>
              <a:t> </a:t>
            </a:r>
            <a:r>
              <a:rPr lang="en-GB" sz="2400" dirty="0" err="1">
                <a:solidFill>
                  <a:schemeClr val="tx2">
                    <a:lumMod val="75000"/>
                  </a:schemeClr>
                </a:solidFill>
              </a:rPr>
              <a:t>mo</a:t>
            </a:r>
            <a:r>
              <a:rPr lang="en-GB" sz="2400" dirty="0">
                <a:solidFill>
                  <a:schemeClr val="tx2">
                    <a:lumMod val="75000"/>
                  </a:schemeClr>
                </a:solidFill>
              </a:rPr>
              <a:t> bro son</a:t>
            </a:r>
          </a:p>
          <a:p>
            <a:pPr marL="360000" algn="r">
              <a:lnSpc>
                <a:spcPts val="4500"/>
              </a:lnSpc>
            </a:pPr>
            <a:r>
              <a:rPr lang="en-GB" sz="2400" dirty="0">
                <a:solidFill>
                  <a:schemeClr val="tx2">
                    <a:lumMod val="75000"/>
                  </a:schemeClr>
                </a:solidFill>
              </a:rPr>
              <a:t> </a:t>
            </a:r>
            <a:r>
              <a:rPr lang="en-GB" sz="2400" dirty="0" err="1">
                <a:solidFill>
                  <a:schemeClr val="accent2">
                    <a:lumMod val="75000"/>
                  </a:schemeClr>
                </a:solidFill>
              </a:rPr>
              <a:t>mo</a:t>
            </a:r>
            <a:r>
              <a:rPr lang="en-GB" sz="2400" dirty="0">
                <a:solidFill>
                  <a:schemeClr val="accent2">
                    <a:lumMod val="75000"/>
                  </a:schemeClr>
                </a:solidFill>
              </a:rPr>
              <a:t> sis </a:t>
            </a:r>
            <a:r>
              <a:rPr lang="en-GB" sz="2400" dirty="0" err="1">
                <a:solidFill>
                  <a:schemeClr val="accent2">
                    <a:lumMod val="75000"/>
                  </a:schemeClr>
                </a:solidFill>
              </a:rPr>
              <a:t>dau</a:t>
            </a:r>
            <a:endParaRPr lang="en-GB" sz="2400" dirty="0">
              <a:solidFill>
                <a:schemeClr val="accent2">
                  <a:lumMod val="75000"/>
                </a:schemeClr>
              </a:solidFill>
            </a:endParaRPr>
          </a:p>
          <a:p>
            <a:pPr marL="360000" algn="r">
              <a:lnSpc>
                <a:spcPts val="4500"/>
              </a:lnSpc>
            </a:pPr>
            <a:r>
              <a:rPr lang="en-GB" sz="2400" dirty="0" err="1">
                <a:solidFill>
                  <a:schemeClr val="tx2">
                    <a:lumMod val="75000"/>
                  </a:schemeClr>
                </a:solidFill>
              </a:rPr>
              <a:t>mo</a:t>
            </a:r>
            <a:r>
              <a:rPr lang="en-GB" sz="2400" dirty="0">
                <a:solidFill>
                  <a:schemeClr val="tx2">
                    <a:lumMod val="75000"/>
                  </a:schemeClr>
                </a:solidFill>
              </a:rPr>
              <a:t> sis son</a:t>
            </a:r>
          </a:p>
          <a:p>
            <a:pPr marL="360000" algn="r">
              <a:lnSpc>
                <a:spcPts val="4500"/>
              </a:lnSpc>
            </a:pPr>
            <a:endParaRPr lang="en-GB" sz="2400" dirty="0"/>
          </a:p>
        </p:txBody>
      </p:sp>
      <p:grpSp>
        <p:nvGrpSpPr>
          <p:cNvPr id="26" name="Group 2">
            <a:extLst>
              <a:ext uri="{FF2B5EF4-FFF2-40B4-BE49-F238E27FC236}">
                <a16:creationId xmlns:a16="http://schemas.microsoft.com/office/drawing/2014/main" id="{38734165-50E2-447A-9774-696C6E568FA4}"/>
              </a:ext>
            </a:extLst>
          </p:cNvPr>
          <p:cNvGrpSpPr/>
          <p:nvPr/>
        </p:nvGrpSpPr>
        <p:grpSpPr>
          <a:xfrm>
            <a:off x="0" y="9778174"/>
            <a:ext cx="18288000" cy="419258"/>
            <a:chOff x="0" y="0"/>
            <a:chExt cx="24384000" cy="559011"/>
          </a:xfrm>
        </p:grpSpPr>
        <p:grpSp>
          <p:nvGrpSpPr>
            <p:cNvPr id="27" name="Group 3">
              <a:extLst>
                <a:ext uri="{FF2B5EF4-FFF2-40B4-BE49-F238E27FC236}">
                  <a16:creationId xmlns:a16="http://schemas.microsoft.com/office/drawing/2014/main" id="{1068BEAB-7938-4191-85DF-D0FBCD5C3BA3}"/>
                </a:ext>
              </a:extLst>
            </p:cNvPr>
            <p:cNvGrpSpPr/>
            <p:nvPr/>
          </p:nvGrpSpPr>
          <p:grpSpPr>
            <a:xfrm>
              <a:off x="0" y="0"/>
              <a:ext cx="24384000" cy="559011"/>
              <a:chOff x="0" y="0"/>
              <a:chExt cx="4816593" cy="110422"/>
            </a:xfrm>
          </p:grpSpPr>
          <p:sp>
            <p:nvSpPr>
              <p:cNvPr id="29" name="Freeform 4">
                <a:extLst>
                  <a:ext uri="{FF2B5EF4-FFF2-40B4-BE49-F238E27FC236}">
                    <a16:creationId xmlns:a16="http://schemas.microsoft.com/office/drawing/2014/main" id="{DA364A75-C097-4D40-ADBA-47BC49E8B29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30" name="TextBox 5">
                <a:extLst>
                  <a:ext uri="{FF2B5EF4-FFF2-40B4-BE49-F238E27FC236}">
                    <a16:creationId xmlns:a16="http://schemas.microsoft.com/office/drawing/2014/main" id="{0B50D982-2647-4B3F-B9F5-EC52D2846A2D}"/>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28" name="TextBox 6">
              <a:extLst>
                <a:ext uri="{FF2B5EF4-FFF2-40B4-BE49-F238E27FC236}">
                  <a16:creationId xmlns:a16="http://schemas.microsoft.com/office/drawing/2014/main" id="{A48E249F-B947-4B93-A298-630F9D669FFD}"/>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31" name="TextBox 25">
            <a:extLst>
              <a:ext uri="{FF2B5EF4-FFF2-40B4-BE49-F238E27FC236}">
                <a16:creationId xmlns:a16="http://schemas.microsoft.com/office/drawing/2014/main" id="{62E5467B-7ACC-4B00-9038-BFAE389BCFE9}"/>
              </a:ext>
            </a:extLst>
          </p:cNvPr>
          <p:cNvSpPr txBox="1"/>
          <p:nvPr/>
        </p:nvSpPr>
        <p:spPr>
          <a:xfrm>
            <a:off x="12192000" y="1825268"/>
            <a:ext cx="1229519" cy="537846"/>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Libre Baskerville Italics"/>
              </a:rPr>
              <a:t>reality</a:t>
            </a:r>
          </a:p>
        </p:txBody>
      </p:sp>
      <p:sp>
        <p:nvSpPr>
          <p:cNvPr id="32" name="TextBox 24">
            <a:extLst>
              <a:ext uri="{FF2B5EF4-FFF2-40B4-BE49-F238E27FC236}">
                <a16:creationId xmlns:a16="http://schemas.microsoft.com/office/drawing/2014/main" id="{869EAAA5-9E81-4AAE-AE1E-902607D6053A}"/>
              </a:ext>
            </a:extLst>
          </p:cNvPr>
          <p:cNvSpPr txBox="1"/>
          <p:nvPr/>
        </p:nvSpPr>
        <p:spPr>
          <a:xfrm>
            <a:off x="5244254" y="1825268"/>
            <a:ext cx="2303621" cy="537846"/>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Libre Baskerville Italics"/>
              </a:rPr>
              <a:t>expectations</a:t>
            </a:r>
          </a:p>
        </p:txBody>
      </p:sp>
      <p:sp>
        <p:nvSpPr>
          <p:cNvPr id="35" name="TextBox 34">
            <a:extLst>
              <a:ext uri="{FF2B5EF4-FFF2-40B4-BE49-F238E27FC236}">
                <a16:creationId xmlns:a16="http://schemas.microsoft.com/office/drawing/2014/main" id="{EED3C88B-EE90-406A-892E-947C349D54B3}"/>
              </a:ext>
            </a:extLst>
          </p:cNvPr>
          <p:cNvSpPr txBox="1"/>
          <p:nvPr/>
        </p:nvSpPr>
        <p:spPr>
          <a:xfrm>
            <a:off x="3458421" y="544083"/>
            <a:ext cx="11310193" cy="632353"/>
          </a:xfrm>
          <a:prstGeom prst="rect">
            <a:avLst/>
          </a:prstGeom>
          <a:noFill/>
        </p:spPr>
        <p:txBody>
          <a:bodyPr wrap="square">
            <a:spAutoFit/>
          </a:bodyPr>
          <a:lstStyle/>
          <a:p>
            <a:pPr algn="ctr">
              <a:lnSpc>
                <a:spcPts val="4479"/>
              </a:lnSpc>
              <a:spcBef>
                <a:spcPct val="0"/>
              </a:spcBef>
            </a:pPr>
            <a:r>
              <a:rPr lang="en-US" sz="3200" i="1" dirty="0">
                <a:solidFill>
                  <a:srgbClr val="000000"/>
                </a:solidFill>
                <a:latin typeface="Libre Baskerville Bold"/>
              </a:rPr>
              <a:t>Appendix: How else do participants </a:t>
            </a:r>
            <a:r>
              <a:rPr lang="en-US" sz="3200" i="1" dirty="0" err="1">
                <a:solidFill>
                  <a:srgbClr val="000000"/>
                </a:solidFill>
                <a:latin typeface="Libre Baskerville Bold"/>
              </a:rPr>
              <a:t>categorise</a:t>
            </a:r>
            <a:r>
              <a:rPr lang="en-US" sz="3200" i="1" dirty="0">
                <a:solidFill>
                  <a:srgbClr val="000000"/>
                </a:solidFill>
                <a:latin typeface="Libre Baskerville Bold"/>
              </a:rPr>
              <a:t> kin?</a:t>
            </a:r>
          </a:p>
        </p:txBody>
      </p:sp>
    </p:spTree>
    <p:extLst>
      <p:ext uri="{BB962C8B-B14F-4D97-AF65-F5344CB8AC3E}">
        <p14:creationId xmlns:p14="http://schemas.microsoft.com/office/powerpoint/2010/main" val="17303145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9030" y="800100"/>
            <a:ext cx="9649941" cy="5524591"/>
          </a:xfrm>
          <a:custGeom>
            <a:avLst/>
            <a:gdLst/>
            <a:ahLst/>
            <a:cxnLst/>
            <a:rect l="l" t="t" r="r" b="b"/>
            <a:pathLst>
              <a:path w="9649941" h="5524591">
                <a:moveTo>
                  <a:pt x="0" y="0"/>
                </a:moveTo>
                <a:lnTo>
                  <a:pt x="9649940" y="0"/>
                </a:lnTo>
                <a:lnTo>
                  <a:pt x="9649940" y="5524591"/>
                </a:lnTo>
                <a:lnTo>
                  <a:pt x="0" y="5524591"/>
                </a:lnTo>
                <a:lnTo>
                  <a:pt x="0" y="0"/>
                </a:lnTo>
                <a:close/>
              </a:path>
            </a:pathLst>
          </a:custGeom>
          <a:blipFill>
            <a:blip r:embed="rId3"/>
            <a:stretch>
              <a:fillRect/>
            </a:stretch>
          </a:blipFill>
        </p:spPr>
      </p:sp>
      <p:sp>
        <p:nvSpPr>
          <p:cNvPr id="3" name="Freeform 3"/>
          <p:cNvSpPr/>
          <p:nvPr/>
        </p:nvSpPr>
        <p:spPr>
          <a:xfrm rot="5248612">
            <a:off x="14601514" y="2931662"/>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74472" y="7757796"/>
            <a:ext cx="16539057" cy="1500504"/>
          </a:xfrm>
          <a:prstGeom prst="rect">
            <a:avLst/>
          </a:prstGeom>
        </p:spPr>
        <p:txBody>
          <a:bodyPr lIns="0" tIns="0" rIns="0" bIns="0" rtlCol="0" anchor="t">
            <a:spAutoFit/>
          </a:bodyPr>
          <a:lstStyle/>
          <a:p>
            <a:pPr algn="ctr">
              <a:lnSpc>
                <a:spcPts val="6020"/>
              </a:lnSpc>
            </a:pPr>
            <a:r>
              <a:rPr lang="en-US" sz="4300">
                <a:solidFill>
                  <a:srgbClr val="000000"/>
                </a:solidFill>
                <a:latin typeface="Libre Baskerville"/>
              </a:rPr>
              <a:t>Kinship terminology is a </a:t>
            </a:r>
            <a:r>
              <a:rPr lang="en-US" sz="4300">
                <a:solidFill>
                  <a:srgbClr val="000000"/>
                </a:solidFill>
                <a:latin typeface="Libre Baskerville Bold"/>
              </a:rPr>
              <a:t>category system </a:t>
            </a:r>
          </a:p>
          <a:p>
            <a:pPr algn="ctr">
              <a:lnSpc>
                <a:spcPts val="6020"/>
              </a:lnSpc>
            </a:pPr>
            <a:r>
              <a:rPr lang="en-US" sz="4300">
                <a:solidFill>
                  <a:srgbClr val="000000"/>
                </a:solidFill>
                <a:latin typeface="Libre Baskerville"/>
              </a:rPr>
              <a:t>used to group together and distinguish different relatives.</a:t>
            </a:r>
          </a:p>
        </p:txBody>
      </p:sp>
      <p:sp>
        <p:nvSpPr>
          <p:cNvPr id="5" name="TextBox 5"/>
          <p:cNvSpPr txBox="1"/>
          <p:nvPr/>
        </p:nvSpPr>
        <p:spPr>
          <a:xfrm>
            <a:off x="15346885" y="3113565"/>
            <a:ext cx="1385017" cy="906145"/>
          </a:xfrm>
          <a:prstGeom prst="rect">
            <a:avLst/>
          </a:prstGeom>
        </p:spPr>
        <p:txBody>
          <a:bodyPr lIns="0" tIns="0" rIns="0" bIns="0" rtlCol="0" anchor="t">
            <a:spAutoFit/>
          </a:bodyPr>
          <a:lstStyle/>
          <a:p>
            <a:pPr algn="ctr">
              <a:lnSpc>
                <a:spcPts val="7279"/>
              </a:lnSpc>
              <a:spcBef>
                <a:spcPct val="0"/>
              </a:spcBef>
            </a:pPr>
            <a:r>
              <a:rPr lang="en-US" sz="5199" dirty="0">
                <a:solidFill>
                  <a:srgbClr val="DB8156"/>
                </a:solidFill>
                <a:latin typeface="Canva Student Font"/>
              </a:rPr>
              <a:t>aunt</a:t>
            </a:r>
          </a:p>
        </p:txBody>
      </p:sp>
      <p:sp>
        <p:nvSpPr>
          <p:cNvPr id="6" name="Freeform 6"/>
          <p:cNvSpPr/>
          <p:nvPr/>
        </p:nvSpPr>
        <p:spPr>
          <a:xfrm rot="4064974">
            <a:off x="12881535" y="603972"/>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3299918" y="380937"/>
            <a:ext cx="2046967" cy="906145"/>
          </a:xfrm>
          <a:prstGeom prst="rect">
            <a:avLst/>
          </a:prstGeom>
        </p:spPr>
        <p:txBody>
          <a:bodyPr lIns="0" tIns="0" rIns="0" bIns="0" rtlCol="0" anchor="t">
            <a:spAutoFit/>
          </a:bodyPr>
          <a:lstStyle/>
          <a:p>
            <a:pPr algn="ctr">
              <a:lnSpc>
                <a:spcPts val="7279"/>
              </a:lnSpc>
              <a:spcBef>
                <a:spcPct val="0"/>
              </a:spcBef>
            </a:pPr>
            <a:r>
              <a:rPr lang="en-US" sz="5199">
                <a:solidFill>
                  <a:srgbClr val="259979"/>
                </a:solidFill>
                <a:latin typeface="Canva Student Font"/>
              </a:rPr>
              <a:t>uncle</a:t>
            </a:r>
          </a:p>
        </p:txBody>
      </p:sp>
      <p:sp>
        <p:nvSpPr>
          <p:cNvPr id="8" name="Freeform 8"/>
          <p:cNvSpPr/>
          <p:nvPr/>
        </p:nvSpPr>
        <p:spPr>
          <a:xfrm rot="17971204">
            <a:off x="5817759" y="246216"/>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176404" y="-103262"/>
            <a:ext cx="2046967" cy="906145"/>
          </a:xfrm>
          <a:prstGeom prst="rect">
            <a:avLst/>
          </a:prstGeom>
        </p:spPr>
        <p:txBody>
          <a:bodyPr lIns="0" tIns="0" rIns="0" bIns="0" rtlCol="0" anchor="t">
            <a:spAutoFit/>
          </a:bodyPr>
          <a:lstStyle/>
          <a:p>
            <a:pPr algn="ctr">
              <a:lnSpc>
                <a:spcPts val="7279"/>
              </a:lnSpc>
              <a:spcBef>
                <a:spcPct val="0"/>
              </a:spcBef>
            </a:pPr>
            <a:r>
              <a:rPr lang="en-US" sz="5199" dirty="0">
                <a:solidFill>
                  <a:srgbClr val="259979"/>
                </a:solidFill>
                <a:latin typeface="Canva Student Font"/>
              </a:rPr>
              <a:t>uncle</a:t>
            </a:r>
          </a:p>
        </p:txBody>
      </p:sp>
      <p:sp>
        <p:nvSpPr>
          <p:cNvPr id="10" name="Freeform 10"/>
          <p:cNvSpPr/>
          <p:nvPr/>
        </p:nvSpPr>
        <p:spPr>
          <a:xfrm rot="-2700000">
            <a:off x="3569017" y="815768"/>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2129437" y="281623"/>
            <a:ext cx="2046967" cy="906145"/>
          </a:xfrm>
          <a:prstGeom prst="rect">
            <a:avLst/>
          </a:prstGeom>
        </p:spPr>
        <p:txBody>
          <a:bodyPr lIns="0" tIns="0" rIns="0" bIns="0" rtlCol="0" anchor="t">
            <a:spAutoFit/>
          </a:bodyPr>
          <a:lstStyle/>
          <a:p>
            <a:pPr algn="ctr">
              <a:lnSpc>
                <a:spcPts val="7279"/>
              </a:lnSpc>
              <a:spcBef>
                <a:spcPct val="0"/>
              </a:spcBef>
            </a:pPr>
            <a:r>
              <a:rPr lang="en-US" sz="5199">
                <a:solidFill>
                  <a:srgbClr val="004AAD"/>
                </a:solidFill>
                <a:latin typeface="Canva Student Font"/>
              </a:rPr>
              <a:t>father</a:t>
            </a:r>
          </a:p>
        </p:txBody>
      </p:sp>
      <p:sp>
        <p:nvSpPr>
          <p:cNvPr id="16" name="Freeform 16"/>
          <p:cNvSpPr/>
          <p:nvPr/>
        </p:nvSpPr>
        <p:spPr>
          <a:xfrm rot="-7205214">
            <a:off x="5094687" y="5363537"/>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3152921" y="6144921"/>
            <a:ext cx="1671381" cy="906145"/>
          </a:xfrm>
          <a:prstGeom prst="rect">
            <a:avLst/>
          </a:prstGeom>
        </p:spPr>
        <p:txBody>
          <a:bodyPr lIns="0" tIns="0" rIns="0" bIns="0" rtlCol="0" anchor="t">
            <a:spAutoFit/>
          </a:bodyPr>
          <a:lstStyle/>
          <a:p>
            <a:pPr algn="ctr">
              <a:lnSpc>
                <a:spcPts val="7279"/>
              </a:lnSpc>
              <a:spcBef>
                <a:spcPct val="0"/>
              </a:spcBef>
            </a:pPr>
            <a:r>
              <a:rPr lang="en-US" sz="5199">
                <a:solidFill>
                  <a:srgbClr val="B01C2E"/>
                </a:solidFill>
                <a:latin typeface="Canva Student Font"/>
              </a:rPr>
              <a:t>mother</a:t>
            </a:r>
          </a:p>
        </p:txBody>
      </p:sp>
      <p:grpSp>
        <p:nvGrpSpPr>
          <p:cNvPr id="25" name="Group 2">
            <a:extLst>
              <a:ext uri="{FF2B5EF4-FFF2-40B4-BE49-F238E27FC236}">
                <a16:creationId xmlns:a16="http://schemas.microsoft.com/office/drawing/2014/main" id="{CF5F51A3-FCA6-46A2-A883-25D042A4C9F1}"/>
              </a:ext>
            </a:extLst>
          </p:cNvPr>
          <p:cNvGrpSpPr/>
          <p:nvPr/>
        </p:nvGrpSpPr>
        <p:grpSpPr>
          <a:xfrm>
            <a:off x="0" y="9778174"/>
            <a:ext cx="18288000" cy="419258"/>
            <a:chOff x="0" y="0"/>
            <a:chExt cx="24384000" cy="559011"/>
          </a:xfrm>
        </p:grpSpPr>
        <p:grpSp>
          <p:nvGrpSpPr>
            <p:cNvPr id="26" name="Group 3">
              <a:extLst>
                <a:ext uri="{FF2B5EF4-FFF2-40B4-BE49-F238E27FC236}">
                  <a16:creationId xmlns:a16="http://schemas.microsoft.com/office/drawing/2014/main" id="{5A27F235-D867-411E-9E16-7B88EEFBD51A}"/>
                </a:ext>
              </a:extLst>
            </p:cNvPr>
            <p:cNvGrpSpPr/>
            <p:nvPr/>
          </p:nvGrpSpPr>
          <p:grpSpPr>
            <a:xfrm>
              <a:off x="0" y="0"/>
              <a:ext cx="24384000" cy="559011"/>
              <a:chOff x="0" y="0"/>
              <a:chExt cx="4816593" cy="110422"/>
            </a:xfrm>
          </p:grpSpPr>
          <p:sp>
            <p:nvSpPr>
              <p:cNvPr id="28" name="Freeform 4">
                <a:extLst>
                  <a:ext uri="{FF2B5EF4-FFF2-40B4-BE49-F238E27FC236}">
                    <a16:creationId xmlns:a16="http://schemas.microsoft.com/office/drawing/2014/main" id="{5BC49125-93A2-4B25-AAE3-629B9AAB28A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29" name="TextBox 5">
                <a:extLst>
                  <a:ext uri="{FF2B5EF4-FFF2-40B4-BE49-F238E27FC236}">
                    <a16:creationId xmlns:a16="http://schemas.microsoft.com/office/drawing/2014/main" id="{FC7A05F0-ED7F-43E3-A754-20C3AD19989A}"/>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27" name="TextBox 6">
              <a:extLst>
                <a:ext uri="{FF2B5EF4-FFF2-40B4-BE49-F238E27FC236}">
                  <a16:creationId xmlns:a16="http://schemas.microsoft.com/office/drawing/2014/main" id="{6E71E85E-EE84-4671-AAC5-431CE7DCBBE0}"/>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extLst>
      <p:ext uri="{BB962C8B-B14F-4D97-AF65-F5344CB8AC3E}">
        <p14:creationId xmlns:p14="http://schemas.microsoft.com/office/powerpoint/2010/main" val="182913644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9B1F6E6A-312E-45E0-A93D-83E2004A62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2484" y="2513242"/>
            <a:ext cx="5716800" cy="5716800"/>
          </a:xfrm>
          <a:prstGeom prst="rect">
            <a:avLst/>
          </a:prstGeom>
        </p:spPr>
      </p:pic>
      <p:grpSp>
        <p:nvGrpSpPr>
          <p:cNvPr id="12" name="Group 12"/>
          <p:cNvGrpSpPr/>
          <p:nvPr/>
        </p:nvGrpSpPr>
        <p:grpSpPr>
          <a:xfrm>
            <a:off x="6321001" y="2695575"/>
            <a:ext cx="2196125" cy="2362200"/>
            <a:chOff x="0" y="0"/>
            <a:chExt cx="528349" cy="529752"/>
          </a:xfrm>
        </p:grpSpPr>
        <p:sp>
          <p:nvSpPr>
            <p:cNvPr id="13" name="Freeform 13"/>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000000"/>
            </a:solidFill>
          </p:spPr>
        </p:sp>
        <p:sp>
          <p:nvSpPr>
            <p:cNvPr id="14" name="TextBox 14"/>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4089599" y="5019675"/>
            <a:ext cx="2248350" cy="2349789"/>
            <a:chOff x="0" y="0"/>
            <a:chExt cx="528349" cy="529752"/>
          </a:xfrm>
        </p:grpSpPr>
        <p:sp>
          <p:nvSpPr>
            <p:cNvPr id="16" name="Freeform 16"/>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000000"/>
            </a:solidFill>
          </p:spPr>
        </p:sp>
        <p:sp>
          <p:nvSpPr>
            <p:cNvPr id="17" name="TextBox 17"/>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6320102" y="5070186"/>
            <a:ext cx="2248349" cy="2349789"/>
            <a:chOff x="0" y="0"/>
            <a:chExt cx="528349" cy="529752"/>
          </a:xfrm>
        </p:grpSpPr>
        <p:sp>
          <p:nvSpPr>
            <p:cNvPr id="19" name="Freeform 19"/>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FFFFFF"/>
            </a:solidFill>
          </p:spPr>
        </p:sp>
        <p:sp>
          <p:nvSpPr>
            <p:cNvPr id="20" name="TextBox 20"/>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4072651" y="2707986"/>
            <a:ext cx="2248350" cy="2349789"/>
            <a:chOff x="0" y="0"/>
            <a:chExt cx="528349" cy="529752"/>
          </a:xfrm>
        </p:grpSpPr>
        <p:sp>
          <p:nvSpPr>
            <p:cNvPr id="22" name="Freeform 22"/>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FFFFFF"/>
            </a:solidFill>
          </p:spPr>
        </p:sp>
        <p:sp>
          <p:nvSpPr>
            <p:cNvPr id="23" name="TextBox 23"/>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sp>
        <p:nvSpPr>
          <p:cNvPr id="25" name="TextBox 25"/>
          <p:cNvSpPr txBox="1"/>
          <p:nvPr/>
        </p:nvSpPr>
        <p:spPr>
          <a:xfrm>
            <a:off x="12192000" y="1825268"/>
            <a:ext cx="1229519" cy="537846"/>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Libre Baskerville Italics"/>
              </a:rPr>
              <a:t>reality</a:t>
            </a:r>
          </a:p>
        </p:txBody>
      </p:sp>
      <p:pic>
        <p:nvPicPr>
          <p:cNvPr id="32" name="Picture 31">
            <a:extLst>
              <a:ext uri="{FF2B5EF4-FFF2-40B4-BE49-F238E27FC236}">
                <a16:creationId xmlns:a16="http://schemas.microsoft.com/office/drawing/2014/main" id="{5DFB8259-7FA3-46F4-AAC3-FEEFCD84F3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6925" y="2468089"/>
            <a:ext cx="5716800" cy="5716800"/>
          </a:xfrm>
          <a:prstGeom prst="rect">
            <a:avLst/>
          </a:prstGeom>
        </p:spPr>
      </p:pic>
      <p:sp>
        <p:nvSpPr>
          <p:cNvPr id="6" name="TextBox 5">
            <a:extLst>
              <a:ext uri="{FF2B5EF4-FFF2-40B4-BE49-F238E27FC236}">
                <a16:creationId xmlns:a16="http://schemas.microsoft.com/office/drawing/2014/main" id="{5D12EECC-0FCA-4CEF-8BDD-A39E102D67CF}"/>
              </a:ext>
            </a:extLst>
          </p:cNvPr>
          <p:cNvSpPr txBox="1"/>
          <p:nvPr/>
        </p:nvSpPr>
        <p:spPr>
          <a:xfrm>
            <a:off x="8683850" y="2045836"/>
            <a:ext cx="1727705" cy="5800114"/>
          </a:xfrm>
          <a:prstGeom prst="rect">
            <a:avLst/>
          </a:prstGeom>
          <a:solidFill>
            <a:srgbClr val="F2EFDE"/>
          </a:solidFill>
        </p:spPr>
        <p:txBody>
          <a:bodyPr wrap="square" rtlCol="0">
            <a:spAutoFit/>
          </a:bodyPr>
          <a:lstStyle/>
          <a:p>
            <a:pPr marL="360000" algn="r">
              <a:lnSpc>
                <a:spcPts val="4500"/>
              </a:lnSpc>
            </a:pPr>
            <a:endParaRPr lang="en-GB" sz="2400" dirty="0"/>
          </a:p>
          <a:p>
            <a:pPr marL="360000" algn="r">
              <a:lnSpc>
                <a:spcPts val="4500"/>
              </a:lnSpc>
            </a:pPr>
            <a:endParaRPr lang="en-GB" sz="2400" dirty="0"/>
          </a:p>
          <a:p>
            <a:pPr marL="360000" algn="r">
              <a:lnSpc>
                <a:spcPts val="4500"/>
              </a:lnSpc>
            </a:pPr>
            <a:endParaRPr lang="en-GB" sz="2400" dirty="0"/>
          </a:p>
          <a:p>
            <a:pPr marL="360000" algn="r">
              <a:lnSpc>
                <a:spcPts val="4500"/>
              </a:lnSpc>
            </a:pPr>
            <a:endParaRPr lang="en-GB" sz="2400" dirty="0"/>
          </a:p>
          <a:p>
            <a:pPr marL="360000" algn="r">
              <a:lnSpc>
                <a:spcPts val="4500"/>
              </a:lnSpc>
            </a:pPr>
            <a:endParaRPr lang="en-GB" sz="2400" dirty="0"/>
          </a:p>
          <a:p>
            <a:pPr marL="360000" algn="r">
              <a:lnSpc>
                <a:spcPts val="4500"/>
              </a:lnSpc>
            </a:pPr>
            <a:endParaRPr lang="en-GB" sz="2400" dirty="0"/>
          </a:p>
          <a:p>
            <a:pPr marL="360000" algn="r">
              <a:lnSpc>
                <a:spcPts val="4500"/>
              </a:lnSpc>
            </a:pPr>
            <a:endParaRPr lang="en-GB" sz="2400" dirty="0"/>
          </a:p>
          <a:p>
            <a:pPr marL="360000" algn="r">
              <a:lnSpc>
                <a:spcPts val="4500"/>
              </a:lnSpc>
            </a:pPr>
            <a:endParaRPr lang="en-GB" sz="2400" dirty="0"/>
          </a:p>
          <a:p>
            <a:pPr marL="360000" algn="r">
              <a:lnSpc>
                <a:spcPts val="4500"/>
              </a:lnSpc>
            </a:pPr>
            <a:endParaRPr lang="en-GB" sz="2400" dirty="0"/>
          </a:p>
          <a:p>
            <a:pPr marL="360000" algn="r">
              <a:lnSpc>
                <a:spcPts val="4500"/>
              </a:lnSpc>
            </a:pPr>
            <a:endParaRPr lang="en-GB" sz="2400" dirty="0"/>
          </a:p>
        </p:txBody>
      </p:sp>
      <p:sp>
        <p:nvSpPr>
          <p:cNvPr id="34" name="TextBox 33">
            <a:extLst>
              <a:ext uri="{FF2B5EF4-FFF2-40B4-BE49-F238E27FC236}">
                <a16:creationId xmlns:a16="http://schemas.microsoft.com/office/drawing/2014/main" id="{1C16D391-0861-4A4A-97E9-4B4736061B6B}"/>
              </a:ext>
            </a:extLst>
          </p:cNvPr>
          <p:cNvSpPr txBox="1"/>
          <p:nvPr/>
        </p:nvSpPr>
        <p:spPr>
          <a:xfrm>
            <a:off x="-159667" y="2190152"/>
            <a:ext cx="4140178" cy="5925148"/>
          </a:xfrm>
          <a:prstGeom prst="rect">
            <a:avLst/>
          </a:prstGeom>
          <a:solidFill>
            <a:srgbClr val="F2EFDE"/>
          </a:solidFill>
        </p:spPr>
        <p:txBody>
          <a:bodyPr wrap="square" rtlCol="0">
            <a:spAutoFit/>
          </a:bodyPr>
          <a:lstStyle/>
          <a:p>
            <a:pPr marL="360000" algn="r">
              <a:lnSpc>
                <a:spcPts val="4500"/>
              </a:lnSpc>
            </a:pPr>
            <a:r>
              <a:rPr lang="en-GB" sz="2400" dirty="0"/>
              <a:t> </a:t>
            </a:r>
          </a:p>
          <a:p>
            <a:pPr marL="360000" algn="r">
              <a:lnSpc>
                <a:spcPts val="4500"/>
              </a:lnSpc>
            </a:pPr>
            <a:r>
              <a:rPr lang="en-GB" sz="2400" dirty="0">
                <a:solidFill>
                  <a:schemeClr val="tx2">
                    <a:lumMod val="75000"/>
                  </a:schemeClr>
                </a:solidFill>
              </a:rPr>
              <a:t>mother’s sister’s son</a:t>
            </a:r>
          </a:p>
          <a:p>
            <a:pPr marL="360000" algn="r">
              <a:lnSpc>
                <a:spcPts val="4500"/>
              </a:lnSpc>
            </a:pPr>
            <a:r>
              <a:rPr lang="en-GB" sz="2400" dirty="0">
                <a:solidFill>
                  <a:schemeClr val="accent2">
                    <a:lumMod val="75000"/>
                  </a:schemeClr>
                </a:solidFill>
              </a:rPr>
              <a:t>mother’s sister’s daughter</a:t>
            </a:r>
          </a:p>
          <a:p>
            <a:pPr marL="360000" algn="r">
              <a:lnSpc>
                <a:spcPts val="4500"/>
              </a:lnSpc>
            </a:pPr>
            <a:r>
              <a:rPr lang="en-GB" sz="2400" dirty="0">
                <a:solidFill>
                  <a:schemeClr val="tx2">
                    <a:lumMod val="75000"/>
                  </a:schemeClr>
                </a:solidFill>
              </a:rPr>
              <a:t>mother’s brother’s son</a:t>
            </a:r>
          </a:p>
          <a:p>
            <a:pPr marL="360000" algn="r">
              <a:lnSpc>
                <a:spcPts val="4500"/>
              </a:lnSpc>
            </a:pPr>
            <a:r>
              <a:rPr lang="en-GB" sz="2400" dirty="0">
                <a:solidFill>
                  <a:schemeClr val="accent2">
                    <a:lumMod val="75000"/>
                  </a:schemeClr>
                </a:solidFill>
              </a:rPr>
              <a:t>mother’s brother’s daughter</a:t>
            </a:r>
          </a:p>
          <a:p>
            <a:pPr marL="360000" algn="r">
              <a:lnSpc>
                <a:spcPts val="4500"/>
              </a:lnSpc>
            </a:pPr>
            <a:r>
              <a:rPr lang="en-GB" sz="2400" dirty="0">
                <a:solidFill>
                  <a:schemeClr val="tx2">
                    <a:lumMod val="75000"/>
                  </a:schemeClr>
                </a:solidFill>
              </a:rPr>
              <a:t>father’s sister’s son</a:t>
            </a:r>
          </a:p>
          <a:p>
            <a:pPr marL="360000" algn="r">
              <a:lnSpc>
                <a:spcPts val="4500"/>
              </a:lnSpc>
            </a:pPr>
            <a:r>
              <a:rPr lang="en-GB" sz="2400" dirty="0">
                <a:solidFill>
                  <a:schemeClr val="accent2">
                    <a:lumMod val="75000"/>
                  </a:schemeClr>
                </a:solidFill>
              </a:rPr>
              <a:t>father’s sister’s daughter</a:t>
            </a:r>
          </a:p>
          <a:p>
            <a:pPr marL="360000" algn="r">
              <a:lnSpc>
                <a:spcPts val="4500"/>
              </a:lnSpc>
            </a:pPr>
            <a:r>
              <a:rPr lang="en-GB" sz="2400" dirty="0">
                <a:solidFill>
                  <a:schemeClr val="tx2">
                    <a:lumMod val="75000"/>
                  </a:schemeClr>
                </a:solidFill>
              </a:rPr>
              <a:t>father’s brother’s son</a:t>
            </a:r>
          </a:p>
          <a:p>
            <a:pPr marL="360000" algn="r">
              <a:lnSpc>
                <a:spcPts val="4500"/>
              </a:lnSpc>
            </a:pPr>
            <a:r>
              <a:rPr lang="en-GB" sz="2400" dirty="0">
                <a:solidFill>
                  <a:schemeClr val="accent2">
                    <a:lumMod val="75000"/>
                  </a:schemeClr>
                </a:solidFill>
              </a:rPr>
              <a:t>father’s brother’s daughter</a:t>
            </a:r>
          </a:p>
          <a:p>
            <a:pPr marL="360000" algn="r">
              <a:lnSpc>
                <a:spcPts val="4500"/>
              </a:lnSpc>
            </a:pPr>
            <a:endParaRPr lang="en-GB" sz="2400" dirty="0"/>
          </a:p>
        </p:txBody>
      </p:sp>
      <p:sp>
        <p:nvSpPr>
          <p:cNvPr id="35" name="TextBox 34">
            <a:extLst>
              <a:ext uri="{FF2B5EF4-FFF2-40B4-BE49-F238E27FC236}">
                <a16:creationId xmlns:a16="http://schemas.microsoft.com/office/drawing/2014/main" id="{E8165D5A-8744-46C1-82B0-1C27A9070C2A}"/>
              </a:ext>
            </a:extLst>
          </p:cNvPr>
          <p:cNvSpPr txBox="1"/>
          <p:nvPr/>
        </p:nvSpPr>
        <p:spPr>
          <a:xfrm>
            <a:off x="9744678" y="7425641"/>
            <a:ext cx="5315366" cy="2251657"/>
          </a:xfrm>
          <a:prstGeom prst="rect">
            <a:avLst/>
          </a:prstGeom>
          <a:solidFill>
            <a:srgbClr val="F2EFDE"/>
          </a:solidFill>
        </p:spPr>
        <p:txBody>
          <a:bodyPr vert="vert270" wrap="square" rtlCol="0">
            <a:spAutoFit/>
          </a:bodyPr>
          <a:lstStyle/>
          <a:p>
            <a:pPr marL="360000" algn="r">
              <a:lnSpc>
                <a:spcPts val="4500"/>
              </a:lnSpc>
            </a:pPr>
            <a:r>
              <a:rPr lang="en-GB" sz="2400" dirty="0"/>
              <a:t> </a:t>
            </a:r>
          </a:p>
          <a:p>
            <a:pPr marL="360000" algn="r">
              <a:lnSpc>
                <a:spcPts val="4500"/>
              </a:lnSpc>
            </a:pPr>
            <a:endParaRPr lang="en-GB" sz="2400" dirty="0">
              <a:solidFill>
                <a:schemeClr val="tx2">
                  <a:lumMod val="75000"/>
                </a:schemeClr>
              </a:solidFill>
            </a:endParaRPr>
          </a:p>
          <a:p>
            <a:pPr marL="360000" algn="r">
              <a:lnSpc>
                <a:spcPts val="4500"/>
              </a:lnSpc>
            </a:pPr>
            <a:endParaRPr lang="en-GB" sz="2400" dirty="0">
              <a:solidFill>
                <a:schemeClr val="tx2">
                  <a:lumMod val="75000"/>
                </a:schemeClr>
              </a:solidFill>
            </a:endParaRPr>
          </a:p>
          <a:p>
            <a:pPr marL="360000" algn="r">
              <a:lnSpc>
                <a:spcPts val="4500"/>
              </a:lnSpc>
            </a:pPr>
            <a:endParaRPr lang="en-GB" sz="2400" dirty="0">
              <a:solidFill>
                <a:schemeClr val="tx2">
                  <a:lumMod val="75000"/>
                </a:schemeClr>
              </a:solidFill>
            </a:endParaRPr>
          </a:p>
          <a:p>
            <a:pPr marL="360000" algn="r">
              <a:lnSpc>
                <a:spcPts val="4500"/>
              </a:lnSpc>
            </a:pPr>
            <a:endParaRPr lang="en-GB" sz="2400" dirty="0">
              <a:solidFill>
                <a:schemeClr val="tx2">
                  <a:lumMod val="75000"/>
                </a:schemeClr>
              </a:solidFill>
            </a:endParaRPr>
          </a:p>
          <a:p>
            <a:pPr marL="360000" algn="r">
              <a:lnSpc>
                <a:spcPts val="4500"/>
              </a:lnSpc>
            </a:pPr>
            <a:endParaRPr lang="en-GB" sz="2400" dirty="0">
              <a:solidFill>
                <a:schemeClr val="tx2">
                  <a:lumMod val="75000"/>
                </a:schemeClr>
              </a:solidFill>
            </a:endParaRPr>
          </a:p>
          <a:p>
            <a:pPr marL="360000" algn="r">
              <a:lnSpc>
                <a:spcPts val="4500"/>
              </a:lnSpc>
            </a:pPr>
            <a:endParaRPr lang="en-GB" sz="2400" dirty="0">
              <a:solidFill>
                <a:schemeClr val="tx2">
                  <a:lumMod val="75000"/>
                </a:schemeClr>
              </a:solidFill>
            </a:endParaRPr>
          </a:p>
          <a:p>
            <a:pPr marL="360000" algn="r">
              <a:lnSpc>
                <a:spcPts val="4500"/>
              </a:lnSpc>
            </a:pPr>
            <a:endParaRPr lang="en-GB" sz="2400" dirty="0">
              <a:solidFill>
                <a:schemeClr val="tx2">
                  <a:lumMod val="75000"/>
                </a:schemeClr>
              </a:solidFill>
            </a:endParaRPr>
          </a:p>
          <a:p>
            <a:pPr marL="360000" algn="r">
              <a:lnSpc>
                <a:spcPts val="4500"/>
              </a:lnSpc>
            </a:pPr>
            <a:endParaRPr lang="en-GB" sz="2400" dirty="0"/>
          </a:p>
        </p:txBody>
      </p:sp>
      <p:sp>
        <p:nvSpPr>
          <p:cNvPr id="36" name="TextBox 35">
            <a:extLst>
              <a:ext uri="{FF2B5EF4-FFF2-40B4-BE49-F238E27FC236}">
                <a16:creationId xmlns:a16="http://schemas.microsoft.com/office/drawing/2014/main" id="{B004D97F-31EF-4F86-93A1-FEEEFE20BEDC}"/>
              </a:ext>
            </a:extLst>
          </p:cNvPr>
          <p:cNvSpPr txBox="1"/>
          <p:nvPr/>
        </p:nvSpPr>
        <p:spPr>
          <a:xfrm>
            <a:off x="3327753" y="7505700"/>
            <a:ext cx="5892447" cy="2251657"/>
          </a:xfrm>
          <a:prstGeom prst="rect">
            <a:avLst/>
          </a:prstGeom>
          <a:solidFill>
            <a:srgbClr val="F2EFDE"/>
          </a:solidFill>
        </p:spPr>
        <p:txBody>
          <a:bodyPr vert="vert270" wrap="square" rtlCol="0">
            <a:spAutoFit/>
          </a:bodyPr>
          <a:lstStyle/>
          <a:p>
            <a:pPr marL="360000" algn="r">
              <a:lnSpc>
                <a:spcPts val="4500"/>
              </a:lnSpc>
            </a:pPr>
            <a:r>
              <a:rPr lang="en-GB" sz="2400" dirty="0"/>
              <a:t> </a:t>
            </a:r>
          </a:p>
          <a:p>
            <a:pPr marL="360000" algn="r">
              <a:lnSpc>
                <a:spcPts val="4500"/>
              </a:lnSpc>
            </a:pPr>
            <a:r>
              <a:rPr lang="en-GB" sz="2400" dirty="0">
                <a:solidFill>
                  <a:schemeClr val="tx2">
                    <a:lumMod val="75000"/>
                  </a:schemeClr>
                </a:solidFill>
              </a:rPr>
              <a:t> </a:t>
            </a:r>
            <a:r>
              <a:rPr lang="en-GB" sz="2400" dirty="0">
                <a:solidFill>
                  <a:schemeClr val="accent2">
                    <a:lumMod val="75000"/>
                  </a:schemeClr>
                </a:solidFill>
              </a:rPr>
              <a:t>fa bro </a:t>
            </a:r>
            <a:r>
              <a:rPr lang="en-GB" sz="2400" dirty="0" err="1">
                <a:solidFill>
                  <a:schemeClr val="accent2">
                    <a:lumMod val="75000"/>
                  </a:schemeClr>
                </a:solidFill>
              </a:rPr>
              <a:t>dau</a:t>
            </a:r>
            <a:endParaRPr lang="en-GB" sz="2400" dirty="0">
              <a:solidFill>
                <a:schemeClr val="accent2">
                  <a:lumMod val="75000"/>
                </a:schemeClr>
              </a:solidFill>
            </a:endParaRPr>
          </a:p>
          <a:p>
            <a:pPr marL="360000" algn="r">
              <a:lnSpc>
                <a:spcPts val="4500"/>
              </a:lnSpc>
            </a:pPr>
            <a:r>
              <a:rPr lang="en-GB" sz="2400" dirty="0">
                <a:solidFill>
                  <a:schemeClr val="accent2">
                    <a:lumMod val="75000"/>
                  </a:schemeClr>
                </a:solidFill>
              </a:rPr>
              <a:t> </a:t>
            </a:r>
            <a:r>
              <a:rPr lang="en-GB" sz="2400" dirty="0">
                <a:solidFill>
                  <a:schemeClr val="tx2">
                    <a:lumMod val="75000"/>
                  </a:schemeClr>
                </a:solidFill>
              </a:rPr>
              <a:t>fa bro son</a:t>
            </a:r>
          </a:p>
          <a:p>
            <a:pPr marL="360000" algn="r">
              <a:lnSpc>
                <a:spcPts val="4500"/>
              </a:lnSpc>
            </a:pPr>
            <a:r>
              <a:rPr lang="en-GB" sz="2400" dirty="0">
                <a:solidFill>
                  <a:schemeClr val="tx2">
                    <a:lumMod val="75000"/>
                  </a:schemeClr>
                </a:solidFill>
              </a:rPr>
              <a:t> </a:t>
            </a:r>
            <a:r>
              <a:rPr lang="en-GB" sz="2400" dirty="0">
                <a:solidFill>
                  <a:schemeClr val="accent2">
                    <a:lumMod val="75000"/>
                  </a:schemeClr>
                </a:solidFill>
              </a:rPr>
              <a:t>fa sis </a:t>
            </a:r>
            <a:r>
              <a:rPr lang="en-GB" sz="2400" dirty="0" err="1">
                <a:solidFill>
                  <a:schemeClr val="accent2">
                    <a:lumMod val="75000"/>
                  </a:schemeClr>
                </a:solidFill>
              </a:rPr>
              <a:t>dau</a:t>
            </a:r>
            <a:endParaRPr lang="en-GB" sz="2400" dirty="0">
              <a:solidFill>
                <a:schemeClr val="accent2">
                  <a:lumMod val="75000"/>
                </a:schemeClr>
              </a:solidFill>
            </a:endParaRPr>
          </a:p>
          <a:p>
            <a:pPr marL="360000" algn="r">
              <a:lnSpc>
                <a:spcPts val="4500"/>
              </a:lnSpc>
            </a:pPr>
            <a:r>
              <a:rPr lang="en-GB" sz="2400" dirty="0">
                <a:solidFill>
                  <a:schemeClr val="accent2">
                    <a:lumMod val="75000"/>
                  </a:schemeClr>
                </a:solidFill>
              </a:rPr>
              <a:t> </a:t>
            </a:r>
            <a:r>
              <a:rPr lang="en-GB" sz="2400" dirty="0">
                <a:solidFill>
                  <a:schemeClr val="tx2">
                    <a:lumMod val="75000"/>
                  </a:schemeClr>
                </a:solidFill>
              </a:rPr>
              <a:t>fa sis son</a:t>
            </a:r>
          </a:p>
          <a:p>
            <a:pPr marL="360000" algn="r">
              <a:lnSpc>
                <a:spcPts val="4500"/>
              </a:lnSpc>
            </a:pPr>
            <a:r>
              <a:rPr lang="en-GB" sz="2400" dirty="0" err="1">
                <a:solidFill>
                  <a:schemeClr val="accent2">
                    <a:lumMod val="75000"/>
                  </a:schemeClr>
                </a:solidFill>
              </a:rPr>
              <a:t>mo</a:t>
            </a:r>
            <a:r>
              <a:rPr lang="en-GB" sz="2400" dirty="0">
                <a:solidFill>
                  <a:schemeClr val="accent2">
                    <a:lumMod val="75000"/>
                  </a:schemeClr>
                </a:solidFill>
              </a:rPr>
              <a:t> bro </a:t>
            </a:r>
            <a:r>
              <a:rPr lang="en-GB" sz="2400" dirty="0" err="1">
                <a:solidFill>
                  <a:schemeClr val="accent2">
                    <a:lumMod val="75000"/>
                  </a:schemeClr>
                </a:solidFill>
              </a:rPr>
              <a:t>dau</a:t>
            </a:r>
            <a:endParaRPr lang="en-GB" sz="2400" dirty="0">
              <a:solidFill>
                <a:schemeClr val="accent2">
                  <a:lumMod val="75000"/>
                </a:schemeClr>
              </a:solidFill>
            </a:endParaRPr>
          </a:p>
          <a:p>
            <a:pPr marL="360000" algn="r">
              <a:lnSpc>
                <a:spcPts val="4500"/>
              </a:lnSpc>
            </a:pPr>
            <a:r>
              <a:rPr lang="en-GB" sz="2400" dirty="0">
                <a:solidFill>
                  <a:schemeClr val="accent2">
                    <a:lumMod val="75000"/>
                  </a:schemeClr>
                </a:solidFill>
              </a:rPr>
              <a:t> </a:t>
            </a:r>
            <a:r>
              <a:rPr lang="en-GB" sz="2400" dirty="0" err="1">
                <a:solidFill>
                  <a:schemeClr val="tx2">
                    <a:lumMod val="75000"/>
                  </a:schemeClr>
                </a:solidFill>
              </a:rPr>
              <a:t>mo</a:t>
            </a:r>
            <a:r>
              <a:rPr lang="en-GB" sz="2400" dirty="0">
                <a:solidFill>
                  <a:schemeClr val="tx2">
                    <a:lumMod val="75000"/>
                  </a:schemeClr>
                </a:solidFill>
              </a:rPr>
              <a:t> bro son</a:t>
            </a:r>
          </a:p>
          <a:p>
            <a:pPr marL="360000" algn="r">
              <a:lnSpc>
                <a:spcPts val="4500"/>
              </a:lnSpc>
            </a:pPr>
            <a:r>
              <a:rPr lang="en-GB" sz="2400" dirty="0">
                <a:solidFill>
                  <a:schemeClr val="tx2">
                    <a:lumMod val="75000"/>
                  </a:schemeClr>
                </a:solidFill>
              </a:rPr>
              <a:t> </a:t>
            </a:r>
            <a:r>
              <a:rPr lang="en-GB" sz="2400" dirty="0" err="1">
                <a:solidFill>
                  <a:schemeClr val="accent2">
                    <a:lumMod val="75000"/>
                  </a:schemeClr>
                </a:solidFill>
              </a:rPr>
              <a:t>mo</a:t>
            </a:r>
            <a:r>
              <a:rPr lang="en-GB" sz="2400" dirty="0">
                <a:solidFill>
                  <a:schemeClr val="accent2">
                    <a:lumMod val="75000"/>
                  </a:schemeClr>
                </a:solidFill>
              </a:rPr>
              <a:t> sis </a:t>
            </a:r>
            <a:r>
              <a:rPr lang="en-GB" sz="2400" dirty="0" err="1">
                <a:solidFill>
                  <a:schemeClr val="accent2">
                    <a:lumMod val="75000"/>
                  </a:schemeClr>
                </a:solidFill>
              </a:rPr>
              <a:t>dau</a:t>
            </a:r>
            <a:endParaRPr lang="en-GB" sz="2400" dirty="0">
              <a:solidFill>
                <a:schemeClr val="accent2">
                  <a:lumMod val="75000"/>
                </a:schemeClr>
              </a:solidFill>
            </a:endParaRPr>
          </a:p>
          <a:p>
            <a:pPr marL="360000" algn="r">
              <a:lnSpc>
                <a:spcPts val="4500"/>
              </a:lnSpc>
            </a:pPr>
            <a:r>
              <a:rPr lang="en-GB" sz="2400" dirty="0" err="1">
                <a:solidFill>
                  <a:schemeClr val="tx2">
                    <a:lumMod val="75000"/>
                  </a:schemeClr>
                </a:solidFill>
              </a:rPr>
              <a:t>mo</a:t>
            </a:r>
            <a:r>
              <a:rPr lang="en-GB" sz="2400" dirty="0">
                <a:solidFill>
                  <a:schemeClr val="tx2">
                    <a:lumMod val="75000"/>
                  </a:schemeClr>
                </a:solidFill>
              </a:rPr>
              <a:t> sis son</a:t>
            </a:r>
          </a:p>
          <a:p>
            <a:pPr marL="360000" algn="r">
              <a:lnSpc>
                <a:spcPts val="4500"/>
              </a:lnSpc>
            </a:pPr>
            <a:endParaRPr lang="en-GB" sz="2400" dirty="0"/>
          </a:p>
        </p:txBody>
      </p:sp>
      <p:grpSp>
        <p:nvGrpSpPr>
          <p:cNvPr id="26" name="Group 2">
            <a:extLst>
              <a:ext uri="{FF2B5EF4-FFF2-40B4-BE49-F238E27FC236}">
                <a16:creationId xmlns:a16="http://schemas.microsoft.com/office/drawing/2014/main" id="{38734165-50E2-447A-9774-696C6E568FA4}"/>
              </a:ext>
            </a:extLst>
          </p:cNvPr>
          <p:cNvGrpSpPr/>
          <p:nvPr/>
        </p:nvGrpSpPr>
        <p:grpSpPr>
          <a:xfrm>
            <a:off x="0" y="9778174"/>
            <a:ext cx="18288000" cy="419258"/>
            <a:chOff x="0" y="0"/>
            <a:chExt cx="24384000" cy="559011"/>
          </a:xfrm>
        </p:grpSpPr>
        <p:grpSp>
          <p:nvGrpSpPr>
            <p:cNvPr id="27" name="Group 3">
              <a:extLst>
                <a:ext uri="{FF2B5EF4-FFF2-40B4-BE49-F238E27FC236}">
                  <a16:creationId xmlns:a16="http://schemas.microsoft.com/office/drawing/2014/main" id="{1068BEAB-7938-4191-85DF-D0FBCD5C3BA3}"/>
                </a:ext>
              </a:extLst>
            </p:cNvPr>
            <p:cNvGrpSpPr/>
            <p:nvPr/>
          </p:nvGrpSpPr>
          <p:grpSpPr>
            <a:xfrm>
              <a:off x="0" y="0"/>
              <a:ext cx="24384000" cy="559011"/>
              <a:chOff x="0" y="0"/>
              <a:chExt cx="4816593" cy="110422"/>
            </a:xfrm>
          </p:grpSpPr>
          <p:sp>
            <p:nvSpPr>
              <p:cNvPr id="29" name="Freeform 4">
                <a:extLst>
                  <a:ext uri="{FF2B5EF4-FFF2-40B4-BE49-F238E27FC236}">
                    <a16:creationId xmlns:a16="http://schemas.microsoft.com/office/drawing/2014/main" id="{DA364A75-C097-4D40-ADBA-47BC49E8B29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30" name="TextBox 5">
                <a:extLst>
                  <a:ext uri="{FF2B5EF4-FFF2-40B4-BE49-F238E27FC236}">
                    <a16:creationId xmlns:a16="http://schemas.microsoft.com/office/drawing/2014/main" id="{0B50D982-2647-4B3F-B9F5-EC52D2846A2D}"/>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28" name="TextBox 6">
              <a:extLst>
                <a:ext uri="{FF2B5EF4-FFF2-40B4-BE49-F238E27FC236}">
                  <a16:creationId xmlns:a16="http://schemas.microsoft.com/office/drawing/2014/main" id="{A48E249F-B947-4B93-A298-630F9D669FFD}"/>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24" name="TextBox 24"/>
          <p:cNvSpPr txBox="1"/>
          <p:nvPr/>
        </p:nvSpPr>
        <p:spPr>
          <a:xfrm>
            <a:off x="5244254" y="1825268"/>
            <a:ext cx="2303621" cy="537846"/>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Libre Baskerville Italics"/>
              </a:rPr>
              <a:t>expectations</a:t>
            </a:r>
          </a:p>
        </p:txBody>
      </p:sp>
      <p:sp>
        <p:nvSpPr>
          <p:cNvPr id="31" name="TextBox 30">
            <a:extLst>
              <a:ext uri="{FF2B5EF4-FFF2-40B4-BE49-F238E27FC236}">
                <a16:creationId xmlns:a16="http://schemas.microsoft.com/office/drawing/2014/main" id="{F0D458DF-B4DF-47DC-BAA8-611A7B516DFE}"/>
              </a:ext>
            </a:extLst>
          </p:cNvPr>
          <p:cNvSpPr txBox="1"/>
          <p:nvPr/>
        </p:nvSpPr>
        <p:spPr>
          <a:xfrm>
            <a:off x="3458421" y="544083"/>
            <a:ext cx="11310193" cy="632353"/>
          </a:xfrm>
          <a:prstGeom prst="rect">
            <a:avLst/>
          </a:prstGeom>
          <a:noFill/>
        </p:spPr>
        <p:txBody>
          <a:bodyPr wrap="square">
            <a:spAutoFit/>
          </a:bodyPr>
          <a:lstStyle/>
          <a:p>
            <a:pPr algn="ctr">
              <a:lnSpc>
                <a:spcPts val="4479"/>
              </a:lnSpc>
              <a:spcBef>
                <a:spcPct val="0"/>
              </a:spcBef>
            </a:pPr>
            <a:r>
              <a:rPr lang="en-US" sz="3200" i="1" dirty="0">
                <a:solidFill>
                  <a:srgbClr val="000000"/>
                </a:solidFill>
                <a:latin typeface="Libre Baskerville Bold"/>
              </a:rPr>
              <a:t>Appendix: How else do participants </a:t>
            </a:r>
            <a:r>
              <a:rPr lang="en-US" sz="3200" i="1" dirty="0" err="1">
                <a:solidFill>
                  <a:srgbClr val="000000"/>
                </a:solidFill>
                <a:latin typeface="Libre Baskerville Bold"/>
              </a:rPr>
              <a:t>categorise</a:t>
            </a:r>
            <a:r>
              <a:rPr lang="en-US" sz="3200" i="1" dirty="0">
                <a:solidFill>
                  <a:srgbClr val="000000"/>
                </a:solidFill>
                <a:latin typeface="Libre Baskerville Bold"/>
              </a:rPr>
              <a:t> kin?</a:t>
            </a:r>
          </a:p>
        </p:txBody>
      </p:sp>
    </p:spTree>
    <p:extLst>
      <p:ext uri="{BB962C8B-B14F-4D97-AF65-F5344CB8AC3E}">
        <p14:creationId xmlns:p14="http://schemas.microsoft.com/office/powerpoint/2010/main" val="112629193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7"/>
          <p:cNvSpPr/>
          <p:nvPr/>
        </p:nvSpPr>
        <p:spPr>
          <a:xfrm>
            <a:off x="10557417" y="3543300"/>
            <a:ext cx="5715000" cy="5715000"/>
          </a:xfrm>
          <a:custGeom>
            <a:avLst/>
            <a:gdLst/>
            <a:ahLst/>
            <a:cxnLst/>
            <a:rect l="l" t="t" r="r" b="b"/>
            <a:pathLst>
              <a:path w="5715000" h="5715000">
                <a:moveTo>
                  <a:pt x="0" y="0"/>
                </a:moveTo>
                <a:lnTo>
                  <a:pt x="5715000" y="0"/>
                </a:lnTo>
                <a:lnTo>
                  <a:pt x="5715000" y="5715000"/>
                </a:lnTo>
                <a:lnTo>
                  <a:pt x="0" y="5715000"/>
                </a:lnTo>
                <a:lnTo>
                  <a:pt x="0" y="0"/>
                </a:lnTo>
                <a:close/>
              </a:path>
            </a:pathLst>
          </a:custGeom>
          <a:blipFill>
            <a:blip r:embed="rId3"/>
            <a:stretch>
              <a:fillRect/>
            </a:stretch>
          </a:blipFill>
        </p:spPr>
      </p:sp>
      <p:grpSp>
        <p:nvGrpSpPr>
          <p:cNvPr id="10" name="Group 10"/>
          <p:cNvGrpSpPr/>
          <p:nvPr/>
        </p:nvGrpSpPr>
        <p:grpSpPr>
          <a:xfrm>
            <a:off x="1647593" y="3543300"/>
            <a:ext cx="5715000" cy="5715000"/>
            <a:chOff x="0" y="0"/>
            <a:chExt cx="7620000" cy="7620000"/>
          </a:xfrm>
        </p:grpSpPr>
        <p:sp>
          <p:nvSpPr>
            <p:cNvPr id="11" name="Freeform 11"/>
            <p:cNvSpPr/>
            <p:nvPr/>
          </p:nvSpPr>
          <p:spPr>
            <a:xfrm>
              <a:off x="0" y="0"/>
              <a:ext cx="7620000" cy="7620000"/>
            </a:xfrm>
            <a:custGeom>
              <a:avLst/>
              <a:gdLst/>
              <a:ahLst/>
              <a:cxnLst/>
              <a:rect l="l" t="t" r="r" b="b"/>
              <a:pathLst>
                <a:path w="7620000" h="7620000">
                  <a:moveTo>
                    <a:pt x="0" y="0"/>
                  </a:moveTo>
                  <a:lnTo>
                    <a:pt x="7620000" y="0"/>
                  </a:lnTo>
                  <a:lnTo>
                    <a:pt x="7620000" y="7620000"/>
                  </a:lnTo>
                  <a:lnTo>
                    <a:pt x="0" y="7620000"/>
                  </a:lnTo>
                  <a:lnTo>
                    <a:pt x="0" y="0"/>
                  </a:lnTo>
                  <a:close/>
                </a:path>
              </a:pathLst>
            </a:custGeom>
            <a:blipFill>
              <a:blip r:embed="rId3"/>
              <a:stretch>
                <a:fillRect/>
              </a:stretch>
            </a:blipFill>
          </p:spPr>
        </p:sp>
        <p:grpSp>
          <p:nvGrpSpPr>
            <p:cNvPr id="12" name="Group 12"/>
            <p:cNvGrpSpPr/>
            <p:nvPr/>
          </p:nvGrpSpPr>
          <p:grpSpPr>
            <a:xfrm>
              <a:off x="1730298" y="867584"/>
              <a:ext cx="5029200" cy="5252224"/>
              <a:chOff x="0" y="0"/>
              <a:chExt cx="993422" cy="1037476"/>
            </a:xfrm>
          </p:grpSpPr>
          <p:sp>
            <p:nvSpPr>
              <p:cNvPr id="13" name="Freeform 13"/>
              <p:cNvSpPr/>
              <p:nvPr/>
            </p:nvSpPr>
            <p:spPr>
              <a:xfrm>
                <a:off x="0" y="0"/>
                <a:ext cx="993422" cy="1037476"/>
              </a:xfrm>
              <a:custGeom>
                <a:avLst/>
                <a:gdLst/>
                <a:ahLst/>
                <a:cxnLst/>
                <a:rect l="l" t="t" r="r" b="b"/>
                <a:pathLst>
                  <a:path w="993422" h="1037476">
                    <a:moveTo>
                      <a:pt x="0" y="0"/>
                    </a:moveTo>
                    <a:lnTo>
                      <a:pt x="993422" y="0"/>
                    </a:lnTo>
                    <a:lnTo>
                      <a:pt x="993422" y="1037476"/>
                    </a:lnTo>
                    <a:lnTo>
                      <a:pt x="0" y="1037476"/>
                    </a:lnTo>
                    <a:close/>
                  </a:path>
                </a:pathLst>
              </a:custGeom>
              <a:solidFill>
                <a:srgbClr val="000000"/>
              </a:solidFill>
            </p:spPr>
          </p:sp>
          <p:sp>
            <p:nvSpPr>
              <p:cNvPr id="14" name="TextBox 14"/>
              <p:cNvSpPr txBox="1"/>
              <p:nvPr/>
            </p:nvSpPr>
            <p:spPr>
              <a:xfrm>
                <a:off x="0" y="-28575"/>
                <a:ext cx="993422" cy="1066051"/>
              </a:xfrm>
              <a:prstGeom prst="rect">
                <a:avLst/>
              </a:prstGeom>
            </p:spPr>
            <p:txBody>
              <a:bodyPr lIns="50800" tIns="50800" rIns="50800" bIns="50800" rtlCol="0" anchor="ctr"/>
              <a:lstStyle/>
              <a:p>
                <a:pPr algn="ctr">
                  <a:lnSpc>
                    <a:spcPts val="2799"/>
                  </a:lnSpc>
                </a:pPr>
                <a:endParaRPr/>
              </a:p>
            </p:txBody>
          </p:sp>
        </p:grpSp>
        <p:grpSp>
          <p:nvGrpSpPr>
            <p:cNvPr id="15" name="Group 15"/>
            <p:cNvGrpSpPr/>
            <p:nvPr/>
          </p:nvGrpSpPr>
          <p:grpSpPr>
            <a:xfrm>
              <a:off x="1105447" y="6119809"/>
              <a:ext cx="624851" cy="652560"/>
              <a:chOff x="0" y="0"/>
              <a:chExt cx="123427" cy="128901"/>
            </a:xfrm>
          </p:grpSpPr>
          <p:sp>
            <p:nvSpPr>
              <p:cNvPr id="16" name="Freeform 16"/>
              <p:cNvSpPr/>
              <p:nvPr/>
            </p:nvSpPr>
            <p:spPr>
              <a:xfrm>
                <a:off x="0" y="0"/>
                <a:ext cx="123427" cy="128901"/>
              </a:xfrm>
              <a:custGeom>
                <a:avLst/>
                <a:gdLst/>
                <a:ahLst/>
                <a:cxnLst/>
                <a:rect l="l" t="t" r="r" b="b"/>
                <a:pathLst>
                  <a:path w="123427" h="128901">
                    <a:moveTo>
                      <a:pt x="0" y="0"/>
                    </a:moveTo>
                    <a:lnTo>
                      <a:pt x="123427" y="0"/>
                    </a:lnTo>
                    <a:lnTo>
                      <a:pt x="123427" y="128901"/>
                    </a:lnTo>
                    <a:lnTo>
                      <a:pt x="0" y="128901"/>
                    </a:lnTo>
                    <a:close/>
                  </a:path>
                </a:pathLst>
              </a:custGeom>
              <a:solidFill>
                <a:srgbClr val="000000"/>
              </a:solidFill>
            </p:spPr>
          </p:sp>
          <p:sp>
            <p:nvSpPr>
              <p:cNvPr id="17" name="TextBox 17"/>
              <p:cNvSpPr txBox="1"/>
              <p:nvPr/>
            </p:nvSpPr>
            <p:spPr>
              <a:xfrm>
                <a:off x="0" y="-28575"/>
                <a:ext cx="123427" cy="157476"/>
              </a:xfrm>
              <a:prstGeom prst="rect">
                <a:avLst/>
              </a:prstGeom>
            </p:spPr>
            <p:txBody>
              <a:bodyPr lIns="50800" tIns="50800" rIns="50800" bIns="50800" rtlCol="0" anchor="ctr"/>
              <a:lstStyle/>
              <a:p>
                <a:pPr algn="ctr">
                  <a:lnSpc>
                    <a:spcPts val="2799"/>
                  </a:lnSpc>
                </a:pPr>
                <a:endParaRPr/>
              </a:p>
            </p:txBody>
          </p:sp>
        </p:grpSp>
        <p:grpSp>
          <p:nvGrpSpPr>
            <p:cNvPr id="18" name="Group 18"/>
            <p:cNvGrpSpPr/>
            <p:nvPr/>
          </p:nvGrpSpPr>
          <p:grpSpPr>
            <a:xfrm>
              <a:off x="6759498" y="6119809"/>
              <a:ext cx="624851" cy="652560"/>
              <a:chOff x="0" y="0"/>
              <a:chExt cx="123427" cy="128901"/>
            </a:xfrm>
          </p:grpSpPr>
          <p:sp>
            <p:nvSpPr>
              <p:cNvPr id="19" name="Freeform 19"/>
              <p:cNvSpPr/>
              <p:nvPr/>
            </p:nvSpPr>
            <p:spPr>
              <a:xfrm>
                <a:off x="0" y="0"/>
                <a:ext cx="123427" cy="128901"/>
              </a:xfrm>
              <a:custGeom>
                <a:avLst/>
                <a:gdLst/>
                <a:ahLst/>
                <a:cxnLst/>
                <a:rect l="l" t="t" r="r" b="b"/>
                <a:pathLst>
                  <a:path w="123427" h="128901">
                    <a:moveTo>
                      <a:pt x="0" y="0"/>
                    </a:moveTo>
                    <a:lnTo>
                      <a:pt x="123427" y="0"/>
                    </a:lnTo>
                    <a:lnTo>
                      <a:pt x="123427" y="128901"/>
                    </a:lnTo>
                    <a:lnTo>
                      <a:pt x="0" y="128901"/>
                    </a:lnTo>
                    <a:close/>
                  </a:path>
                </a:pathLst>
              </a:custGeom>
              <a:solidFill>
                <a:srgbClr val="000000"/>
              </a:solidFill>
            </p:spPr>
          </p:sp>
          <p:sp>
            <p:nvSpPr>
              <p:cNvPr id="20" name="TextBox 20"/>
              <p:cNvSpPr txBox="1"/>
              <p:nvPr/>
            </p:nvSpPr>
            <p:spPr>
              <a:xfrm>
                <a:off x="0" y="-28575"/>
                <a:ext cx="123427" cy="157476"/>
              </a:xfrm>
              <a:prstGeom prst="rect">
                <a:avLst/>
              </a:prstGeom>
            </p:spPr>
            <p:txBody>
              <a:bodyPr lIns="50800" tIns="50800" rIns="50800" bIns="50800" rtlCol="0" anchor="ctr"/>
              <a:lstStyle/>
              <a:p>
                <a:pPr algn="ctr">
                  <a:lnSpc>
                    <a:spcPts val="2799"/>
                  </a:lnSpc>
                </a:pPr>
                <a:endParaRPr/>
              </a:p>
            </p:txBody>
          </p:sp>
        </p:grpSp>
        <p:grpSp>
          <p:nvGrpSpPr>
            <p:cNvPr id="21" name="Group 21"/>
            <p:cNvGrpSpPr/>
            <p:nvPr/>
          </p:nvGrpSpPr>
          <p:grpSpPr>
            <a:xfrm>
              <a:off x="6759498" y="215024"/>
              <a:ext cx="624851" cy="652560"/>
              <a:chOff x="0" y="0"/>
              <a:chExt cx="123427" cy="128901"/>
            </a:xfrm>
          </p:grpSpPr>
          <p:sp>
            <p:nvSpPr>
              <p:cNvPr id="22" name="Freeform 22"/>
              <p:cNvSpPr/>
              <p:nvPr/>
            </p:nvSpPr>
            <p:spPr>
              <a:xfrm>
                <a:off x="0" y="0"/>
                <a:ext cx="123427" cy="128901"/>
              </a:xfrm>
              <a:custGeom>
                <a:avLst/>
                <a:gdLst/>
                <a:ahLst/>
                <a:cxnLst/>
                <a:rect l="l" t="t" r="r" b="b"/>
                <a:pathLst>
                  <a:path w="123427" h="128901">
                    <a:moveTo>
                      <a:pt x="0" y="0"/>
                    </a:moveTo>
                    <a:lnTo>
                      <a:pt x="123427" y="0"/>
                    </a:lnTo>
                    <a:lnTo>
                      <a:pt x="123427" y="128901"/>
                    </a:lnTo>
                    <a:lnTo>
                      <a:pt x="0" y="128901"/>
                    </a:lnTo>
                    <a:close/>
                  </a:path>
                </a:pathLst>
              </a:custGeom>
              <a:solidFill>
                <a:srgbClr val="000000"/>
              </a:solidFill>
            </p:spPr>
          </p:sp>
          <p:sp>
            <p:nvSpPr>
              <p:cNvPr id="23" name="TextBox 23"/>
              <p:cNvSpPr txBox="1"/>
              <p:nvPr/>
            </p:nvSpPr>
            <p:spPr>
              <a:xfrm>
                <a:off x="0" y="-28575"/>
                <a:ext cx="123427" cy="157476"/>
              </a:xfrm>
              <a:prstGeom prst="rect">
                <a:avLst/>
              </a:prstGeom>
            </p:spPr>
            <p:txBody>
              <a:bodyPr lIns="50800" tIns="50800" rIns="50800" bIns="50800" rtlCol="0" anchor="ctr"/>
              <a:lstStyle/>
              <a:p>
                <a:pPr algn="ctr">
                  <a:lnSpc>
                    <a:spcPts val="2799"/>
                  </a:lnSpc>
                </a:pPr>
                <a:endParaRPr/>
              </a:p>
            </p:txBody>
          </p:sp>
        </p:grpSp>
        <p:grpSp>
          <p:nvGrpSpPr>
            <p:cNvPr id="24" name="Group 24"/>
            <p:cNvGrpSpPr/>
            <p:nvPr/>
          </p:nvGrpSpPr>
          <p:grpSpPr>
            <a:xfrm>
              <a:off x="1105447" y="215024"/>
              <a:ext cx="624851" cy="652560"/>
              <a:chOff x="0" y="0"/>
              <a:chExt cx="123427" cy="128901"/>
            </a:xfrm>
          </p:grpSpPr>
          <p:sp>
            <p:nvSpPr>
              <p:cNvPr id="25" name="Freeform 25"/>
              <p:cNvSpPr/>
              <p:nvPr/>
            </p:nvSpPr>
            <p:spPr>
              <a:xfrm>
                <a:off x="0" y="0"/>
                <a:ext cx="123427" cy="128901"/>
              </a:xfrm>
              <a:custGeom>
                <a:avLst/>
                <a:gdLst/>
                <a:ahLst/>
                <a:cxnLst/>
                <a:rect l="l" t="t" r="r" b="b"/>
                <a:pathLst>
                  <a:path w="123427" h="128901">
                    <a:moveTo>
                      <a:pt x="0" y="0"/>
                    </a:moveTo>
                    <a:lnTo>
                      <a:pt x="123427" y="0"/>
                    </a:lnTo>
                    <a:lnTo>
                      <a:pt x="123427" y="128901"/>
                    </a:lnTo>
                    <a:lnTo>
                      <a:pt x="0" y="128901"/>
                    </a:lnTo>
                    <a:close/>
                  </a:path>
                </a:pathLst>
              </a:custGeom>
              <a:solidFill>
                <a:srgbClr val="000000"/>
              </a:solidFill>
            </p:spPr>
          </p:sp>
          <p:sp>
            <p:nvSpPr>
              <p:cNvPr id="26" name="TextBox 26"/>
              <p:cNvSpPr txBox="1"/>
              <p:nvPr/>
            </p:nvSpPr>
            <p:spPr>
              <a:xfrm>
                <a:off x="0" y="-28575"/>
                <a:ext cx="123427" cy="157476"/>
              </a:xfrm>
              <a:prstGeom prst="rect">
                <a:avLst/>
              </a:prstGeom>
            </p:spPr>
            <p:txBody>
              <a:bodyPr lIns="50800" tIns="50800" rIns="50800" bIns="50800" rtlCol="0" anchor="ctr"/>
              <a:lstStyle/>
              <a:p>
                <a:pPr algn="ctr">
                  <a:lnSpc>
                    <a:spcPts val="2799"/>
                  </a:lnSpc>
                </a:pPr>
                <a:endParaRPr/>
              </a:p>
            </p:txBody>
          </p:sp>
        </p:grpSp>
        <p:grpSp>
          <p:nvGrpSpPr>
            <p:cNvPr id="27" name="Group 27"/>
            <p:cNvGrpSpPr/>
            <p:nvPr/>
          </p:nvGrpSpPr>
          <p:grpSpPr>
            <a:xfrm>
              <a:off x="1730298" y="202324"/>
              <a:ext cx="5029200" cy="665260"/>
              <a:chOff x="0" y="0"/>
              <a:chExt cx="993422" cy="131409"/>
            </a:xfrm>
          </p:grpSpPr>
          <p:sp>
            <p:nvSpPr>
              <p:cNvPr id="28" name="Freeform 28"/>
              <p:cNvSpPr/>
              <p:nvPr/>
            </p:nvSpPr>
            <p:spPr>
              <a:xfrm>
                <a:off x="0" y="0"/>
                <a:ext cx="993422" cy="131409"/>
              </a:xfrm>
              <a:custGeom>
                <a:avLst/>
                <a:gdLst/>
                <a:ahLst/>
                <a:cxnLst/>
                <a:rect l="l" t="t" r="r" b="b"/>
                <a:pathLst>
                  <a:path w="993422" h="131409">
                    <a:moveTo>
                      <a:pt x="0" y="0"/>
                    </a:moveTo>
                    <a:lnTo>
                      <a:pt x="993422" y="0"/>
                    </a:lnTo>
                    <a:lnTo>
                      <a:pt x="993422" y="131409"/>
                    </a:lnTo>
                    <a:lnTo>
                      <a:pt x="0" y="131409"/>
                    </a:lnTo>
                    <a:close/>
                  </a:path>
                </a:pathLst>
              </a:custGeom>
              <a:solidFill>
                <a:srgbClr val="FFFFFF"/>
              </a:solidFill>
            </p:spPr>
          </p:sp>
          <p:sp>
            <p:nvSpPr>
              <p:cNvPr id="29" name="TextBox 29"/>
              <p:cNvSpPr txBox="1"/>
              <p:nvPr/>
            </p:nvSpPr>
            <p:spPr>
              <a:xfrm>
                <a:off x="0" y="-28575"/>
                <a:ext cx="993422" cy="159984"/>
              </a:xfrm>
              <a:prstGeom prst="rect">
                <a:avLst/>
              </a:prstGeom>
            </p:spPr>
            <p:txBody>
              <a:bodyPr lIns="50800" tIns="50800" rIns="50800" bIns="50800" rtlCol="0" anchor="ctr"/>
              <a:lstStyle/>
              <a:p>
                <a:pPr algn="ctr">
                  <a:lnSpc>
                    <a:spcPts val="2799"/>
                  </a:lnSpc>
                </a:pPr>
                <a:endParaRPr/>
              </a:p>
            </p:txBody>
          </p:sp>
        </p:grpSp>
        <p:grpSp>
          <p:nvGrpSpPr>
            <p:cNvPr id="30" name="Group 30"/>
            <p:cNvGrpSpPr/>
            <p:nvPr/>
          </p:nvGrpSpPr>
          <p:grpSpPr>
            <a:xfrm>
              <a:off x="1730298" y="6132509"/>
              <a:ext cx="5029200" cy="640145"/>
              <a:chOff x="0" y="0"/>
              <a:chExt cx="993422" cy="126448"/>
            </a:xfrm>
          </p:grpSpPr>
          <p:sp>
            <p:nvSpPr>
              <p:cNvPr id="31" name="Freeform 31"/>
              <p:cNvSpPr/>
              <p:nvPr/>
            </p:nvSpPr>
            <p:spPr>
              <a:xfrm>
                <a:off x="0" y="0"/>
                <a:ext cx="993422" cy="126448"/>
              </a:xfrm>
              <a:custGeom>
                <a:avLst/>
                <a:gdLst/>
                <a:ahLst/>
                <a:cxnLst/>
                <a:rect l="l" t="t" r="r" b="b"/>
                <a:pathLst>
                  <a:path w="993422" h="126448">
                    <a:moveTo>
                      <a:pt x="0" y="0"/>
                    </a:moveTo>
                    <a:lnTo>
                      <a:pt x="993422" y="0"/>
                    </a:lnTo>
                    <a:lnTo>
                      <a:pt x="993422" y="126448"/>
                    </a:lnTo>
                    <a:lnTo>
                      <a:pt x="0" y="126448"/>
                    </a:lnTo>
                    <a:close/>
                  </a:path>
                </a:pathLst>
              </a:custGeom>
              <a:solidFill>
                <a:srgbClr val="FFFFFF"/>
              </a:solidFill>
            </p:spPr>
          </p:sp>
          <p:sp>
            <p:nvSpPr>
              <p:cNvPr id="32" name="TextBox 32"/>
              <p:cNvSpPr txBox="1"/>
              <p:nvPr/>
            </p:nvSpPr>
            <p:spPr>
              <a:xfrm>
                <a:off x="0" y="-28575"/>
                <a:ext cx="993422" cy="155023"/>
              </a:xfrm>
              <a:prstGeom prst="rect">
                <a:avLst/>
              </a:prstGeom>
            </p:spPr>
            <p:txBody>
              <a:bodyPr lIns="50800" tIns="50800" rIns="50800" bIns="50800" rtlCol="0" anchor="ctr"/>
              <a:lstStyle/>
              <a:p>
                <a:pPr algn="ctr">
                  <a:lnSpc>
                    <a:spcPts val="2799"/>
                  </a:lnSpc>
                </a:pPr>
                <a:endParaRPr/>
              </a:p>
            </p:txBody>
          </p:sp>
        </p:grpSp>
        <p:grpSp>
          <p:nvGrpSpPr>
            <p:cNvPr id="33" name="Group 33"/>
            <p:cNvGrpSpPr/>
            <p:nvPr/>
          </p:nvGrpSpPr>
          <p:grpSpPr>
            <a:xfrm rot="-5400000">
              <a:off x="-1228445" y="3161066"/>
              <a:ext cx="5252224" cy="665260"/>
              <a:chOff x="0" y="0"/>
              <a:chExt cx="1037476" cy="131409"/>
            </a:xfrm>
          </p:grpSpPr>
          <p:sp>
            <p:nvSpPr>
              <p:cNvPr id="34" name="Freeform 34"/>
              <p:cNvSpPr/>
              <p:nvPr/>
            </p:nvSpPr>
            <p:spPr>
              <a:xfrm>
                <a:off x="0" y="0"/>
                <a:ext cx="1037476" cy="131409"/>
              </a:xfrm>
              <a:custGeom>
                <a:avLst/>
                <a:gdLst/>
                <a:ahLst/>
                <a:cxnLst/>
                <a:rect l="l" t="t" r="r" b="b"/>
                <a:pathLst>
                  <a:path w="1037476" h="131409">
                    <a:moveTo>
                      <a:pt x="0" y="0"/>
                    </a:moveTo>
                    <a:lnTo>
                      <a:pt x="1037476" y="0"/>
                    </a:lnTo>
                    <a:lnTo>
                      <a:pt x="1037476" y="131409"/>
                    </a:lnTo>
                    <a:lnTo>
                      <a:pt x="0" y="131409"/>
                    </a:lnTo>
                    <a:close/>
                  </a:path>
                </a:pathLst>
              </a:custGeom>
              <a:solidFill>
                <a:srgbClr val="FFFFFF"/>
              </a:solidFill>
            </p:spPr>
          </p:sp>
          <p:sp>
            <p:nvSpPr>
              <p:cNvPr id="35" name="TextBox 35"/>
              <p:cNvSpPr txBox="1"/>
              <p:nvPr/>
            </p:nvSpPr>
            <p:spPr>
              <a:xfrm>
                <a:off x="0" y="-28575"/>
                <a:ext cx="1037476" cy="159984"/>
              </a:xfrm>
              <a:prstGeom prst="rect">
                <a:avLst/>
              </a:prstGeom>
            </p:spPr>
            <p:txBody>
              <a:bodyPr lIns="50800" tIns="50800" rIns="50800" bIns="50800" rtlCol="0" anchor="ctr"/>
              <a:lstStyle/>
              <a:p>
                <a:pPr algn="ctr">
                  <a:lnSpc>
                    <a:spcPts val="2799"/>
                  </a:lnSpc>
                </a:pPr>
                <a:endParaRPr/>
              </a:p>
            </p:txBody>
          </p:sp>
        </p:grpSp>
        <p:grpSp>
          <p:nvGrpSpPr>
            <p:cNvPr id="36" name="Group 36"/>
            <p:cNvGrpSpPr/>
            <p:nvPr/>
          </p:nvGrpSpPr>
          <p:grpSpPr>
            <a:xfrm rot="-5400000">
              <a:off x="4466016" y="3173766"/>
              <a:ext cx="5252224" cy="665260"/>
              <a:chOff x="0" y="0"/>
              <a:chExt cx="1037476" cy="131409"/>
            </a:xfrm>
          </p:grpSpPr>
          <p:sp>
            <p:nvSpPr>
              <p:cNvPr id="37" name="Freeform 37"/>
              <p:cNvSpPr/>
              <p:nvPr/>
            </p:nvSpPr>
            <p:spPr>
              <a:xfrm>
                <a:off x="0" y="0"/>
                <a:ext cx="1037476" cy="131409"/>
              </a:xfrm>
              <a:custGeom>
                <a:avLst/>
                <a:gdLst/>
                <a:ahLst/>
                <a:cxnLst/>
                <a:rect l="l" t="t" r="r" b="b"/>
                <a:pathLst>
                  <a:path w="1037476" h="131409">
                    <a:moveTo>
                      <a:pt x="0" y="0"/>
                    </a:moveTo>
                    <a:lnTo>
                      <a:pt x="1037476" y="0"/>
                    </a:lnTo>
                    <a:lnTo>
                      <a:pt x="1037476" y="131409"/>
                    </a:lnTo>
                    <a:lnTo>
                      <a:pt x="0" y="131409"/>
                    </a:lnTo>
                    <a:close/>
                  </a:path>
                </a:pathLst>
              </a:custGeom>
              <a:solidFill>
                <a:srgbClr val="FFFFFF"/>
              </a:solidFill>
            </p:spPr>
          </p:sp>
          <p:sp>
            <p:nvSpPr>
              <p:cNvPr id="38" name="TextBox 38"/>
              <p:cNvSpPr txBox="1"/>
              <p:nvPr/>
            </p:nvSpPr>
            <p:spPr>
              <a:xfrm>
                <a:off x="0" y="-28575"/>
                <a:ext cx="1037476" cy="159984"/>
              </a:xfrm>
              <a:prstGeom prst="rect">
                <a:avLst/>
              </a:prstGeom>
            </p:spPr>
            <p:txBody>
              <a:bodyPr lIns="50800" tIns="50800" rIns="50800" bIns="50800" rtlCol="0" anchor="ctr"/>
              <a:lstStyle/>
              <a:p>
                <a:pPr algn="ctr">
                  <a:lnSpc>
                    <a:spcPts val="2799"/>
                  </a:lnSpc>
                </a:pPr>
                <a:endParaRPr/>
              </a:p>
            </p:txBody>
          </p:sp>
        </p:grpSp>
      </p:grpSp>
      <p:sp>
        <p:nvSpPr>
          <p:cNvPr id="39" name="TextBox 39"/>
          <p:cNvSpPr txBox="1"/>
          <p:nvPr/>
        </p:nvSpPr>
        <p:spPr>
          <a:xfrm>
            <a:off x="3777125" y="2714625"/>
            <a:ext cx="2303621"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Libre Baskerville Italics"/>
              </a:rPr>
              <a:t>expectations</a:t>
            </a:r>
          </a:p>
        </p:txBody>
      </p:sp>
      <p:sp>
        <p:nvSpPr>
          <p:cNvPr id="40" name="TextBox 40"/>
          <p:cNvSpPr txBox="1"/>
          <p:nvPr/>
        </p:nvSpPr>
        <p:spPr>
          <a:xfrm>
            <a:off x="13276491" y="2714625"/>
            <a:ext cx="1229519"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Libre Baskerville Italics"/>
              </a:rPr>
              <a:t>reality</a:t>
            </a:r>
          </a:p>
        </p:txBody>
      </p:sp>
      <p:grpSp>
        <p:nvGrpSpPr>
          <p:cNvPr id="41" name="Group 2">
            <a:extLst>
              <a:ext uri="{FF2B5EF4-FFF2-40B4-BE49-F238E27FC236}">
                <a16:creationId xmlns:a16="http://schemas.microsoft.com/office/drawing/2014/main" id="{70F1C189-9B14-4899-871A-D817CFB6B07D}"/>
              </a:ext>
            </a:extLst>
          </p:cNvPr>
          <p:cNvGrpSpPr/>
          <p:nvPr/>
        </p:nvGrpSpPr>
        <p:grpSpPr>
          <a:xfrm>
            <a:off x="0" y="9778174"/>
            <a:ext cx="18288000" cy="419258"/>
            <a:chOff x="0" y="0"/>
            <a:chExt cx="24384000" cy="559011"/>
          </a:xfrm>
        </p:grpSpPr>
        <p:grpSp>
          <p:nvGrpSpPr>
            <p:cNvPr id="42" name="Group 3">
              <a:extLst>
                <a:ext uri="{FF2B5EF4-FFF2-40B4-BE49-F238E27FC236}">
                  <a16:creationId xmlns:a16="http://schemas.microsoft.com/office/drawing/2014/main" id="{D0D7495B-BC59-4CE7-87F9-C92E86351BCB}"/>
                </a:ext>
              </a:extLst>
            </p:cNvPr>
            <p:cNvGrpSpPr/>
            <p:nvPr/>
          </p:nvGrpSpPr>
          <p:grpSpPr>
            <a:xfrm>
              <a:off x="0" y="0"/>
              <a:ext cx="24384000" cy="559011"/>
              <a:chOff x="0" y="0"/>
              <a:chExt cx="4816593" cy="110422"/>
            </a:xfrm>
          </p:grpSpPr>
          <p:sp>
            <p:nvSpPr>
              <p:cNvPr id="44" name="Freeform 4">
                <a:extLst>
                  <a:ext uri="{FF2B5EF4-FFF2-40B4-BE49-F238E27FC236}">
                    <a16:creationId xmlns:a16="http://schemas.microsoft.com/office/drawing/2014/main" id="{7C1436FC-2260-4292-9A95-17144C1A6A23}"/>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45" name="TextBox 5">
                <a:extLst>
                  <a:ext uri="{FF2B5EF4-FFF2-40B4-BE49-F238E27FC236}">
                    <a16:creationId xmlns:a16="http://schemas.microsoft.com/office/drawing/2014/main" id="{5E11BB81-BFB6-4DE0-B271-80B0ED15E2A2}"/>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43" name="TextBox 6">
              <a:extLst>
                <a:ext uri="{FF2B5EF4-FFF2-40B4-BE49-F238E27FC236}">
                  <a16:creationId xmlns:a16="http://schemas.microsoft.com/office/drawing/2014/main" id="{2C8378A3-5AEE-4A45-BEB8-8B3564503E49}"/>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48" name="TextBox 47">
            <a:extLst>
              <a:ext uri="{FF2B5EF4-FFF2-40B4-BE49-F238E27FC236}">
                <a16:creationId xmlns:a16="http://schemas.microsoft.com/office/drawing/2014/main" id="{3BA86ACA-A7B2-4B42-9210-FFA2BF19CBBE}"/>
              </a:ext>
            </a:extLst>
          </p:cNvPr>
          <p:cNvSpPr txBox="1"/>
          <p:nvPr/>
        </p:nvSpPr>
        <p:spPr>
          <a:xfrm>
            <a:off x="3458421" y="544083"/>
            <a:ext cx="11310193" cy="632353"/>
          </a:xfrm>
          <a:prstGeom prst="rect">
            <a:avLst/>
          </a:prstGeom>
          <a:noFill/>
        </p:spPr>
        <p:txBody>
          <a:bodyPr wrap="square">
            <a:spAutoFit/>
          </a:bodyPr>
          <a:lstStyle/>
          <a:p>
            <a:pPr algn="ctr">
              <a:lnSpc>
                <a:spcPts val="4479"/>
              </a:lnSpc>
              <a:spcBef>
                <a:spcPct val="0"/>
              </a:spcBef>
            </a:pPr>
            <a:r>
              <a:rPr lang="en-US" sz="3200" i="1" dirty="0">
                <a:solidFill>
                  <a:srgbClr val="000000"/>
                </a:solidFill>
                <a:latin typeface="Libre Baskerville Bold"/>
              </a:rPr>
              <a:t>Appendix: How else do participants </a:t>
            </a:r>
            <a:r>
              <a:rPr lang="en-US" sz="3200" i="1" dirty="0" err="1">
                <a:solidFill>
                  <a:srgbClr val="000000"/>
                </a:solidFill>
                <a:latin typeface="Libre Baskerville Bold"/>
              </a:rPr>
              <a:t>categorise</a:t>
            </a:r>
            <a:r>
              <a:rPr lang="en-US" sz="3200" i="1" dirty="0">
                <a:solidFill>
                  <a:srgbClr val="000000"/>
                </a:solidFill>
                <a:latin typeface="Libre Baskerville Bold"/>
              </a:rPr>
              <a:t> kin?</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7"/>
          <p:cNvSpPr txBox="1"/>
          <p:nvPr/>
        </p:nvSpPr>
        <p:spPr>
          <a:xfrm>
            <a:off x="2278142" y="731202"/>
            <a:ext cx="13731716"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Libre Baskerville Bold"/>
              </a:rPr>
              <a:t>E1: What other strategies are viable for extending a kin category?</a:t>
            </a:r>
          </a:p>
        </p:txBody>
      </p:sp>
      <p:sp>
        <p:nvSpPr>
          <p:cNvPr id="8" name="TextBox 8"/>
          <p:cNvSpPr txBox="1"/>
          <p:nvPr/>
        </p:nvSpPr>
        <p:spPr>
          <a:xfrm>
            <a:off x="8594566" y="1976753"/>
            <a:ext cx="1229518" cy="795022"/>
          </a:xfrm>
          <a:prstGeom prst="rect">
            <a:avLst/>
          </a:prstGeom>
        </p:spPr>
        <p:txBody>
          <a:bodyPr wrap="square" lIns="0" tIns="0" rIns="0" bIns="0" rtlCol="0" anchor="t">
            <a:spAutoFit/>
          </a:bodyPr>
          <a:lstStyle/>
          <a:p>
            <a:pPr algn="ctr">
              <a:lnSpc>
                <a:spcPts val="6579"/>
              </a:lnSpc>
              <a:spcBef>
                <a:spcPct val="0"/>
              </a:spcBef>
            </a:pPr>
            <a:r>
              <a:rPr lang="en-US" sz="4699" dirty="0">
                <a:solidFill>
                  <a:srgbClr val="000000"/>
                </a:solidFill>
                <a:latin typeface="Libre Baskerville"/>
              </a:rPr>
              <a:t>2x2</a:t>
            </a:r>
          </a:p>
        </p:txBody>
      </p:sp>
      <p:grpSp>
        <p:nvGrpSpPr>
          <p:cNvPr id="9" name="Group 9"/>
          <p:cNvGrpSpPr/>
          <p:nvPr/>
        </p:nvGrpSpPr>
        <p:grpSpPr>
          <a:xfrm>
            <a:off x="1647593" y="3543300"/>
            <a:ext cx="5715000" cy="5715000"/>
            <a:chOff x="0" y="0"/>
            <a:chExt cx="7620000" cy="7620000"/>
          </a:xfrm>
        </p:grpSpPr>
        <p:sp>
          <p:nvSpPr>
            <p:cNvPr id="10" name="Freeform 10"/>
            <p:cNvSpPr/>
            <p:nvPr/>
          </p:nvSpPr>
          <p:spPr>
            <a:xfrm>
              <a:off x="0" y="0"/>
              <a:ext cx="7620000" cy="7620000"/>
            </a:xfrm>
            <a:custGeom>
              <a:avLst/>
              <a:gdLst/>
              <a:ahLst/>
              <a:cxnLst/>
              <a:rect l="l" t="t" r="r" b="b"/>
              <a:pathLst>
                <a:path w="7620000" h="7620000">
                  <a:moveTo>
                    <a:pt x="0" y="0"/>
                  </a:moveTo>
                  <a:lnTo>
                    <a:pt x="7620000" y="0"/>
                  </a:lnTo>
                  <a:lnTo>
                    <a:pt x="7620000" y="7620000"/>
                  </a:lnTo>
                  <a:lnTo>
                    <a:pt x="0" y="7620000"/>
                  </a:lnTo>
                  <a:lnTo>
                    <a:pt x="0" y="0"/>
                  </a:lnTo>
                  <a:close/>
                </a:path>
              </a:pathLst>
            </a:custGeom>
            <a:blipFill>
              <a:blip r:embed="rId3"/>
              <a:stretch>
                <a:fillRect/>
              </a:stretch>
            </a:blipFill>
          </p:spPr>
        </p:sp>
        <p:grpSp>
          <p:nvGrpSpPr>
            <p:cNvPr id="11" name="Group 11"/>
            <p:cNvGrpSpPr/>
            <p:nvPr/>
          </p:nvGrpSpPr>
          <p:grpSpPr>
            <a:xfrm>
              <a:off x="4196132" y="831162"/>
              <a:ext cx="2674766" cy="2681868"/>
              <a:chOff x="0" y="0"/>
              <a:chExt cx="528349" cy="529752"/>
            </a:xfrm>
          </p:grpSpPr>
          <p:sp>
            <p:nvSpPr>
              <p:cNvPr id="12" name="Freeform 12"/>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000000"/>
              </a:solidFill>
            </p:spPr>
          </p:sp>
          <p:sp>
            <p:nvSpPr>
              <p:cNvPr id="13" name="TextBox 13"/>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559467" y="3487631"/>
              <a:ext cx="2674766" cy="2681868"/>
              <a:chOff x="0" y="0"/>
              <a:chExt cx="528349" cy="529752"/>
            </a:xfrm>
          </p:grpSpPr>
          <p:sp>
            <p:nvSpPr>
              <p:cNvPr id="15" name="Freeform 15"/>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000000"/>
              </a:solidFill>
            </p:spPr>
          </p:sp>
          <p:sp>
            <p:nvSpPr>
              <p:cNvPr id="16" name="TextBox 16"/>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4196132" y="3500331"/>
              <a:ext cx="2674766" cy="2681868"/>
              <a:chOff x="0" y="0"/>
              <a:chExt cx="528349" cy="529752"/>
            </a:xfrm>
          </p:grpSpPr>
          <p:sp>
            <p:nvSpPr>
              <p:cNvPr id="18" name="Freeform 18"/>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FFFFFF"/>
              </a:solidFill>
            </p:spPr>
          </p:sp>
          <p:sp>
            <p:nvSpPr>
              <p:cNvPr id="19" name="TextBox 19"/>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a:off x="1521367" y="805762"/>
              <a:ext cx="2674766" cy="2681868"/>
              <a:chOff x="0" y="0"/>
              <a:chExt cx="528349" cy="529752"/>
            </a:xfrm>
          </p:grpSpPr>
          <p:sp>
            <p:nvSpPr>
              <p:cNvPr id="21" name="Freeform 21"/>
              <p:cNvSpPr/>
              <p:nvPr/>
            </p:nvSpPr>
            <p:spPr>
              <a:xfrm>
                <a:off x="0" y="0"/>
                <a:ext cx="528349" cy="529752"/>
              </a:xfrm>
              <a:custGeom>
                <a:avLst/>
                <a:gdLst/>
                <a:ahLst/>
                <a:cxnLst/>
                <a:rect l="l" t="t" r="r" b="b"/>
                <a:pathLst>
                  <a:path w="528349" h="529752">
                    <a:moveTo>
                      <a:pt x="0" y="0"/>
                    </a:moveTo>
                    <a:lnTo>
                      <a:pt x="528349" y="0"/>
                    </a:lnTo>
                    <a:lnTo>
                      <a:pt x="528349" y="529752"/>
                    </a:lnTo>
                    <a:lnTo>
                      <a:pt x="0" y="529752"/>
                    </a:lnTo>
                    <a:close/>
                  </a:path>
                </a:pathLst>
              </a:custGeom>
              <a:solidFill>
                <a:srgbClr val="FFFFFF"/>
              </a:solidFill>
            </p:spPr>
          </p:sp>
          <p:sp>
            <p:nvSpPr>
              <p:cNvPr id="22" name="TextBox 22"/>
              <p:cNvSpPr txBox="1"/>
              <p:nvPr/>
            </p:nvSpPr>
            <p:spPr>
              <a:xfrm>
                <a:off x="0" y="-28575"/>
                <a:ext cx="528349" cy="558327"/>
              </a:xfrm>
              <a:prstGeom prst="rect">
                <a:avLst/>
              </a:prstGeom>
            </p:spPr>
            <p:txBody>
              <a:bodyPr lIns="50800" tIns="50800" rIns="50800" bIns="50800" rtlCol="0" anchor="ctr"/>
              <a:lstStyle/>
              <a:p>
                <a:pPr algn="ctr">
                  <a:lnSpc>
                    <a:spcPts val="2799"/>
                  </a:lnSpc>
                </a:pPr>
                <a:endParaRPr/>
              </a:p>
            </p:txBody>
          </p:sp>
        </p:grpSp>
      </p:grpSp>
      <p:sp>
        <p:nvSpPr>
          <p:cNvPr id="23" name="TextBox 23"/>
          <p:cNvSpPr txBox="1"/>
          <p:nvPr/>
        </p:nvSpPr>
        <p:spPr>
          <a:xfrm>
            <a:off x="3777125" y="2714625"/>
            <a:ext cx="2303621"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Libre Baskerville Italics"/>
              </a:rPr>
              <a:t>expectations</a:t>
            </a:r>
          </a:p>
        </p:txBody>
      </p:sp>
      <p:sp>
        <p:nvSpPr>
          <p:cNvPr id="24" name="TextBox 24"/>
          <p:cNvSpPr txBox="1"/>
          <p:nvPr/>
        </p:nvSpPr>
        <p:spPr>
          <a:xfrm>
            <a:off x="13276491" y="2714625"/>
            <a:ext cx="1229519"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Libre Baskerville Italics"/>
              </a:rPr>
              <a:t>reality</a:t>
            </a:r>
          </a:p>
        </p:txBody>
      </p:sp>
      <p:grpSp>
        <p:nvGrpSpPr>
          <p:cNvPr id="25" name="Group 2">
            <a:extLst>
              <a:ext uri="{FF2B5EF4-FFF2-40B4-BE49-F238E27FC236}">
                <a16:creationId xmlns:a16="http://schemas.microsoft.com/office/drawing/2014/main" id="{FD79AE53-940E-473B-939E-C60EDC4633AE}"/>
              </a:ext>
            </a:extLst>
          </p:cNvPr>
          <p:cNvGrpSpPr/>
          <p:nvPr/>
        </p:nvGrpSpPr>
        <p:grpSpPr>
          <a:xfrm>
            <a:off x="0" y="9778174"/>
            <a:ext cx="18288000" cy="419258"/>
            <a:chOff x="0" y="0"/>
            <a:chExt cx="24384000" cy="559011"/>
          </a:xfrm>
        </p:grpSpPr>
        <p:grpSp>
          <p:nvGrpSpPr>
            <p:cNvPr id="26" name="Group 3">
              <a:extLst>
                <a:ext uri="{FF2B5EF4-FFF2-40B4-BE49-F238E27FC236}">
                  <a16:creationId xmlns:a16="http://schemas.microsoft.com/office/drawing/2014/main" id="{5C8A0EA4-1784-498F-A8E2-922A8D63E5E5}"/>
                </a:ext>
              </a:extLst>
            </p:cNvPr>
            <p:cNvGrpSpPr/>
            <p:nvPr/>
          </p:nvGrpSpPr>
          <p:grpSpPr>
            <a:xfrm>
              <a:off x="0" y="0"/>
              <a:ext cx="24384000" cy="559011"/>
              <a:chOff x="0" y="0"/>
              <a:chExt cx="4816593" cy="110422"/>
            </a:xfrm>
          </p:grpSpPr>
          <p:sp>
            <p:nvSpPr>
              <p:cNvPr id="28" name="Freeform 4">
                <a:extLst>
                  <a:ext uri="{FF2B5EF4-FFF2-40B4-BE49-F238E27FC236}">
                    <a16:creationId xmlns:a16="http://schemas.microsoft.com/office/drawing/2014/main" id="{F4530B62-C67E-46EF-9FE1-56C05A6FA259}"/>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29" name="TextBox 5">
                <a:extLst>
                  <a:ext uri="{FF2B5EF4-FFF2-40B4-BE49-F238E27FC236}">
                    <a16:creationId xmlns:a16="http://schemas.microsoft.com/office/drawing/2014/main" id="{20ED72E8-5845-4FB2-A630-1793C4FF855D}"/>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27" name="TextBox 6">
              <a:extLst>
                <a:ext uri="{FF2B5EF4-FFF2-40B4-BE49-F238E27FC236}">
                  <a16:creationId xmlns:a16="http://schemas.microsoft.com/office/drawing/2014/main" id="{F2227201-A414-4833-A14E-A5763377AB21}"/>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
            <a:extLst>
              <a:ext uri="{FF2B5EF4-FFF2-40B4-BE49-F238E27FC236}">
                <a16:creationId xmlns:a16="http://schemas.microsoft.com/office/drawing/2014/main" id="{38734165-50E2-447A-9774-696C6E568FA4}"/>
              </a:ext>
            </a:extLst>
          </p:cNvPr>
          <p:cNvGrpSpPr/>
          <p:nvPr/>
        </p:nvGrpSpPr>
        <p:grpSpPr>
          <a:xfrm>
            <a:off x="0" y="9778174"/>
            <a:ext cx="18288000" cy="419258"/>
            <a:chOff x="0" y="0"/>
            <a:chExt cx="24384000" cy="559011"/>
          </a:xfrm>
        </p:grpSpPr>
        <p:grpSp>
          <p:nvGrpSpPr>
            <p:cNvPr id="27" name="Group 3">
              <a:extLst>
                <a:ext uri="{FF2B5EF4-FFF2-40B4-BE49-F238E27FC236}">
                  <a16:creationId xmlns:a16="http://schemas.microsoft.com/office/drawing/2014/main" id="{1068BEAB-7938-4191-85DF-D0FBCD5C3BA3}"/>
                </a:ext>
              </a:extLst>
            </p:cNvPr>
            <p:cNvGrpSpPr/>
            <p:nvPr/>
          </p:nvGrpSpPr>
          <p:grpSpPr>
            <a:xfrm>
              <a:off x="0" y="0"/>
              <a:ext cx="24384000" cy="559011"/>
              <a:chOff x="0" y="0"/>
              <a:chExt cx="4816593" cy="110422"/>
            </a:xfrm>
          </p:grpSpPr>
          <p:sp>
            <p:nvSpPr>
              <p:cNvPr id="29" name="Freeform 4">
                <a:extLst>
                  <a:ext uri="{FF2B5EF4-FFF2-40B4-BE49-F238E27FC236}">
                    <a16:creationId xmlns:a16="http://schemas.microsoft.com/office/drawing/2014/main" id="{DA364A75-C097-4D40-ADBA-47BC49E8B29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30" name="TextBox 5">
                <a:extLst>
                  <a:ext uri="{FF2B5EF4-FFF2-40B4-BE49-F238E27FC236}">
                    <a16:creationId xmlns:a16="http://schemas.microsoft.com/office/drawing/2014/main" id="{0B50D982-2647-4B3F-B9F5-EC52D2846A2D}"/>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28" name="TextBox 6">
              <a:extLst>
                <a:ext uri="{FF2B5EF4-FFF2-40B4-BE49-F238E27FC236}">
                  <a16:creationId xmlns:a16="http://schemas.microsoft.com/office/drawing/2014/main" id="{A48E249F-B947-4B93-A298-630F9D669FFD}"/>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38" name="TextBox 37">
            <a:extLst>
              <a:ext uri="{FF2B5EF4-FFF2-40B4-BE49-F238E27FC236}">
                <a16:creationId xmlns:a16="http://schemas.microsoft.com/office/drawing/2014/main" id="{1BABC41A-AE5A-4847-8B6D-D6813695F767}"/>
              </a:ext>
            </a:extLst>
          </p:cNvPr>
          <p:cNvSpPr txBox="1"/>
          <p:nvPr/>
        </p:nvSpPr>
        <p:spPr>
          <a:xfrm>
            <a:off x="4511038" y="548747"/>
            <a:ext cx="9265920" cy="632353"/>
          </a:xfrm>
          <a:prstGeom prst="rect">
            <a:avLst/>
          </a:prstGeom>
          <a:noFill/>
        </p:spPr>
        <p:txBody>
          <a:bodyPr wrap="square">
            <a:spAutoFit/>
          </a:bodyPr>
          <a:lstStyle/>
          <a:p>
            <a:pPr algn="ctr">
              <a:lnSpc>
                <a:spcPts val="4479"/>
              </a:lnSpc>
              <a:spcBef>
                <a:spcPct val="0"/>
              </a:spcBef>
            </a:pPr>
            <a:r>
              <a:rPr lang="en-US" sz="3200" i="1" dirty="0">
                <a:solidFill>
                  <a:srgbClr val="000000"/>
                </a:solidFill>
                <a:latin typeface="Libre Baskerville Bold"/>
              </a:rPr>
              <a:t>How else do participants </a:t>
            </a:r>
            <a:r>
              <a:rPr lang="en-US" sz="3200" i="1" dirty="0" err="1">
                <a:solidFill>
                  <a:srgbClr val="000000"/>
                </a:solidFill>
                <a:latin typeface="Libre Baskerville Bold"/>
              </a:rPr>
              <a:t>categorise</a:t>
            </a:r>
            <a:r>
              <a:rPr lang="en-US" sz="3200" i="1" dirty="0">
                <a:solidFill>
                  <a:srgbClr val="000000"/>
                </a:solidFill>
                <a:latin typeface="Libre Baskerville Bold"/>
              </a:rPr>
              <a:t> kin?</a:t>
            </a:r>
          </a:p>
        </p:txBody>
      </p:sp>
      <p:sp>
        <p:nvSpPr>
          <p:cNvPr id="39" name="TextBox 25">
            <a:extLst>
              <a:ext uri="{FF2B5EF4-FFF2-40B4-BE49-F238E27FC236}">
                <a16:creationId xmlns:a16="http://schemas.microsoft.com/office/drawing/2014/main" id="{D0C8EBA4-CA27-484C-910F-47ED2EED5D89}"/>
              </a:ext>
            </a:extLst>
          </p:cNvPr>
          <p:cNvSpPr txBox="1"/>
          <p:nvPr/>
        </p:nvSpPr>
        <p:spPr>
          <a:xfrm>
            <a:off x="12192000" y="1825268"/>
            <a:ext cx="1229519" cy="537846"/>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Libre Baskerville Italics"/>
              </a:rPr>
              <a:t>reality</a:t>
            </a:r>
          </a:p>
        </p:txBody>
      </p:sp>
      <p:sp>
        <p:nvSpPr>
          <p:cNvPr id="40" name="TextBox 24">
            <a:extLst>
              <a:ext uri="{FF2B5EF4-FFF2-40B4-BE49-F238E27FC236}">
                <a16:creationId xmlns:a16="http://schemas.microsoft.com/office/drawing/2014/main" id="{B59E2D7D-5A60-472E-A3FE-8D29B0DD2531}"/>
              </a:ext>
            </a:extLst>
          </p:cNvPr>
          <p:cNvSpPr txBox="1"/>
          <p:nvPr/>
        </p:nvSpPr>
        <p:spPr>
          <a:xfrm>
            <a:off x="5244254" y="1825268"/>
            <a:ext cx="2303621" cy="537846"/>
          </a:xfrm>
          <a:prstGeom prst="rect">
            <a:avLst/>
          </a:prstGeom>
        </p:spPr>
        <p:txBody>
          <a:bodyPr lIns="0" tIns="0" rIns="0" bIns="0" rtlCol="0" anchor="t">
            <a:spAutoFit/>
          </a:bodyPr>
          <a:lstStyle/>
          <a:p>
            <a:pPr algn="ctr">
              <a:lnSpc>
                <a:spcPts val="4479"/>
              </a:lnSpc>
              <a:spcBef>
                <a:spcPct val="0"/>
              </a:spcBef>
            </a:pPr>
            <a:r>
              <a:rPr lang="en-US" sz="3199" dirty="0">
                <a:solidFill>
                  <a:srgbClr val="000000"/>
                </a:solidFill>
                <a:latin typeface="Libre Baskerville Italics"/>
              </a:rPr>
              <a:t>expectations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8"/>
          <p:cNvSpPr txBox="1"/>
          <p:nvPr/>
        </p:nvSpPr>
        <p:spPr>
          <a:xfrm>
            <a:off x="8645286" y="1976753"/>
            <a:ext cx="1135779" cy="795022"/>
          </a:xfrm>
          <a:prstGeom prst="rect">
            <a:avLst/>
          </a:prstGeom>
        </p:spPr>
        <p:txBody>
          <a:bodyPr wrap="square" lIns="0" tIns="0" rIns="0" bIns="0" rtlCol="0" anchor="t">
            <a:spAutoFit/>
          </a:bodyPr>
          <a:lstStyle/>
          <a:p>
            <a:pPr algn="ctr">
              <a:lnSpc>
                <a:spcPts val="6579"/>
              </a:lnSpc>
              <a:spcBef>
                <a:spcPct val="0"/>
              </a:spcBef>
            </a:pPr>
            <a:r>
              <a:rPr lang="en-US" sz="4699" dirty="0">
                <a:solidFill>
                  <a:srgbClr val="000000"/>
                </a:solidFill>
                <a:latin typeface="Libre Baskerville"/>
              </a:rPr>
              <a:t>3x1</a:t>
            </a:r>
          </a:p>
        </p:txBody>
      </p:sp>
      <p:grpSp>
        <p:nvGrpSpPr>
          <p:cNvPr id="9" name="Group 9"/>
          <p:cNvGrpSpPr/>
          <p:nvPr/>
        </p:nvGrpSpPr>
        <p:grpSpPr>
          <a:xfrm>
            <a:off x="1647593" y="3543300"/>
            <a:ext cx="5715000" cy="5715000"/>
            <a:chOff x="0" y="0"/>
            <a:chExt cx="7620000" cy="7620000"/>
          </a:xfrm>
        </p:grpSpPr>
        <p:sp>
          <p:nvSpPr>
            <p:cNvPr id="10" name="Freeform 10"/>
            <p:cNvSpPr/>
            <p:nvPr/>
          </p:nvSpPr>
          <p:spPr>
            <a:xfrm>
              <a:off x="0" y="0"/>
              <a:ext cx="7620000" cy="7620000"/>
            </a:xfrm>
            <a:custGeom>
              <a:avLst/>
              <a:gdLst/>
              <a:ahLst/>
              <a:cxnLst/>
              <a:rect l="l" t="t" r="r" b="b"/>
              <a:pathLst>
                <a:path w="7620000" h="7620000">
                  <a:moveTo>
                    <a:pt x="0" y="0"/>
                  </a:moveTo>
                  <a:lnTo>
                    <a:pt x="7620000" y="0"/>
                  </a:lnTo>
                  <a:lnTo>
                    <a:pt x="7620000" y="7620000"/>
                  </a:lnTo>
                  <a:lnTo>
                    <a:pt x="0" y="7620000"/>
                  </a:lnTo>
                  <a:lnTo>
                    <a:pt x="0" y="0"/>
                  </a:lnTo>
                  <a:close/>
                </a:path>
              </a:pathLst>
            </a:custGeom>
            <a:blipFill>
              <a:blip r:embed="rId3"/>
              <a:stretch>
                <a:fillRect/>
              </a:stretch>
            </a:blipFill>
          </p:spPr>
        </p:sp>
        <p:grpSp>
          <p:nvGrpSpPr>
            <p:cNvPr id="11" name="Group 11"/>
            <p:cNvGrpSpPr/>
            <p:nvPr/>
          </p:nvGrpSpPr>
          <p:grpSpPr>
            <a:xfrm>
              <a:off x="2985915" y="854283"/>
              <a:ext cx="3859376" cy="3941314"/>
              <a:chOff x="0" y="0"/>
              <a:chExt cx="762346" cy="778531"/>
            </a:xfrm>
          </p:grpSpPr>
          <p:sp>
            <p:nvSpPr>
              <p:cNvPr id="12" name="Freeform 12"/>
              <p:cNvSpPr/>
              <p:nvPr/>
            </p:nvSpPr>
            <p:spPr>
              <a:xfrm>
                <a:off x="0" y="0"/>
                <a:ext cx="762346" cy="778531"/>
              </a:xfrm>
              <a:custGeom>
                <a:avLst/>
                <a:gdLst/>
                <a:ahLst/>
                <a:cxnLst/>
                <a:rect l="l" t="t" r="r" b="b"/>
                <a:pathLst>
                  <a:path w="762346" h="778531">
                    <a:moveTo>
                      <a:pt x="0" y="0"/>
                    </a:moveTo>
                    <a:lnTo>
                      <a:pt x="762346" y="0"/>
                    </a:lnTo>
                    <a:lnTo>
                      <a:pt x="762346" y="778531"/>
                    </a:lnTo>
                    <a:lnTo>
                      <a:pt x="0" y="778531"/>
                    </a:lnTo>
                    <a:close/>
                  </a:path>
                </a:pathLst>
              </a:custGeom>
              <a:solidFill>
                <a:srgbClr val="000000"/>
              </a:solidFill>
            </p:spPr>
          </p:sp>
          <p:sp>
            <p:nvSpPr>
              <p:cNvPr id="13" name="TextBox 13"/>
              <p:cNvSpPr txBox="1"/>
              <p:nvPr/>
            </p:nvSpPr>
            <p:spPr>
              <a:xfrm>
                <a:off x="0" y="-28575"/>
                <a:ext cx="762346" cy="807106"/>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672549" y="4795597"/>
              <a:ext cx="1313366" cy="1300309"/>
              <a:chOff x="0" y="0"/>
              <a:chExt cx="259430" cy="256851"/>
            </a:xfrm>
          </p:grpSpPr>
          <p:sp>
            <p:nvSpPr>
              <p:cNvPr id="15" name="Freeform 15"/>
              <p:cNvSpPr/>
              <p:nvPr/>
            </p:nvSpPr>
            <p:spPr>
              <a:xfrm>
                <a:off x="0" y="0"/>
                <a:ext cx="259430" cy="256851"/>
              </a:xfrm>
              <a:custGeom>
                <a:avLst/>
                <a:gdLst/>
                <a:ahLst/>
                <a:cxnLst/>
                <a:rect l="l" t="t" r="r" b="b"/>
                <a:pathLst>
                  <a:path w="259430" h="256851">
                    <a:moveTo>
                      <a:pt x="0" y="0"/>
                    </a:moveTo>
                    <a:lnTo>
                      <a:pt x="259430" y="0"/>
                    </a:lnTo>
                    <a:lnTo>
                      <a:pt x="259430" y="256851"/>
                    </a:lnTo>
                    <a:lnTo>
                      <a:pt x="0" y="256851"/>
                    </a:lnTo>
                    <a:close/>
                  </a:path>
                </a:pathLst>
              </a:custGeom>
              <a:solidFill>
                <a:srgbClr val="000000"/>
              </a:solidFill>
            </p:spPr>
          </p:sp>
          <p:sp>
            <p:nvSpPr>
              <p:cNvPr id="16" name="TextBox 16"/>
              <p:cNvSpPr txBox="1"/>
              <p:nvPr/>
            </p:nvSpPr>
            <p:spPr>
              <a:xfrm>
                <a:off x="0" y="-28575"/>
                <a:ext cx="259430" cy="285426"/>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2985915" y="4795597"/>
              <a:ext cx="3859376" cy="1701753"/>
              <a:chOff x="0" y="0"/>
              <a:chExt cx="762346" cy="336149"/>
            </a:xfrm>
          </p:grpSpPr>
          <p:sp>
            <p:nvSpPr>
              <p:cNvPr id="18" name="Freeform 18"/>
              <p:cNvSpPr/>
              <p:nvPr/>
            </p:nvSpPr>
            <p:spPr>
              <a:xfrm>
                <a:off x="0" y="0"/>
                <a:ext cx="762346" cy="336149"/>
              </a:xfrm>
              <a:custGeom>
                <a:avLst/>
                <a:gdLst/>
                <a:ahLst/>
                <a:cxnLst/>
                <a:rect l="l" t="t" r="r" b="b"/>
                <a:pathLst>
                  <a:path w="762346" h="336149">
                    <a:moveTo>
                      <a:pt x="0" y="0"/>
                    </a:moveTo>
                    <a:lnTo>
                      <a:pt x="762346" y="0"/>
                    </a:lnTo>
                    <a:lnTo>
                      <a:pt x="762346" y="336149"/>
                    </a:lnTo>
                    <a:lnTo>
                      <a:pt x="0" y="336149"/>
                    </a:lnTo>
                    <a:close/>
                  </a:path>
                </a:pathLst>
              </a:custGeom>
              <a:solidFill>
                <a:srgbClr val="FFFFFF"/>
              </a:solidFill>
            </p:spPr>
          </p:sp>
          <p:sp>
            <p:nvSpPr>
              <p:cNvPr id="19" name="TextBox 19"/>
              <p:cNvSpPr txBox="1"/>
              <p:nvPr/>
            </p:nvSpPr>
            <p:spPr>
              <a:xfrm>
                <a:off x="0" y="-28575"/>
                <a:ext cx="762346" cy="364724"/>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5400000">
              <a:off x="365103" y="2174786"/>
              <a:ext cx="3941314" cy="1300309"/>
              <a:chOff x="0" y="0"/>
              <a:chExt cx="778531" cy="256851"/>
            </a:xfrm>
          </p:grpSpPr>
          <p:sp>
            <p:nvSpPr>
              <p:cNvPr id="21" name="Freeform 21"/>
              <p:cNvSpPr/>
              <p:nvPr/>
            </p:nvSpPr>
            <p:spPr>
              <a:xfrm>
                <a:off x="0" y="0"/>
                <a:ext cx="778531" cy="256851"/>
              </a:xfrm>
              <a:custGeom>
                <a:avLst/>
                <a:gdLst/>
                <a:ahLst/>
                <a:cxnLst/>
                <a:rect l="l" t="t" r="r" b="b"/>
                <a:pathLst>
                  <a:path w="778531" h="256851">
                    <a:moveTo>
                      <a:pt x="0" y="0"/>
                    </a:moveTo>
                    <a:lnTo>
                      <a:pt x="778531" y="0"/>
                    </a:lnTo>
                    <a:lnTo>
                      <a:pt x="778531" y="256851"/>
                    </a:lnTo>
                    <a:lnTo>
                      <a:pt x="0" y="256851"/>
                    </a:lnTo>
                    <a:close/>
                  </a:path>
                </a:pathLst>
              </a:custGeom>
              <a:solidFill>
                <a:srgbClr val="FFFFFF"/>
              </a:solidFill>
            </p:spPr>
          </p:sp>
          <p:sp>
            <p:nvSpPr>
              <p:cNvPr id="22" name="TextBox 22"/>
              <p:cNvSpPr txBox="1"/>
              <p:nvPr/>
            </p:nvSpPr>
            <p:spPr>
              <a:xfrm>
                <a:off x="0" y="-28575"/>
                <a:ext cx="778531" cy="285426"/>
              </a:xfrm>
              <a:prstGeom prst="rect">
                <a:avLst/>
              </a:prstGeom>
            </p:spPr>
            <p:txBody>
              <a:bodyPr lIns="50800" tIns="50800" rIns="50800" bIns="50800" rtlCol="0" anchor="ctr"/>
              <a:lstStyle/>
              <a:p>
                <a:pPr algn="ctr">
                  <a:lnSpc>
                    <a:spcPts val="2799"/>
                  </a:lnSpc>
                </a:pPr>
                <a:endParaRPr/>
              </a:p>
            </p:txBody>
          </p:sp>
        </p:grpSp>
      </p:grpSp>
      <p:sp>
        <p:nvSpPr>
          <p:cNvPr id="23" name="TextBox 23"/>
          <p:cNvSpPr txBox="1"/>
          <p:nvPr/>
        </p:nvSpPr>
        <p:spPr>
          <a:xfrm>
            <a:off x="3777125" y="2714625"/>
            <a:ext cx="2303621"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Libre Baskerville Italics"/>
              </a:rPr>
              <a:t>expectations</a:t>
            </a:r>
          </a:p>
        </p:txBody>
      </p:sp>
      <p:sp>
        <p:nvSpPr>
          <p:cNvPr id="24" name="TextBox 24"/>
          <p:cNvSpPr txBox="1"/>
          <p:nvPr/>
        </p:nvSpPr>
        <p:spPr>
          <a:xfrm>
            <a:off x="13276491" y="2714625"/>
            <a:ext cx="1229519"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Libre Baskerville Italics"/>
              </a:rPr>
              <a:t>reality</a:t>
            </a:r>
          </a:p>
        </p:txBody>
      </p:sp>
      <p:grpSp>
        <p:nvGrpSpPr>
          <p:cNvPr id="25" name="Group 2">
            <a:extLst>
              <a:ext uri="{FF2B5EF4-FFF2-40B4-BE49-F238E27FC236}">
                <a16:creationId xmlns:a16="http://schemas.microsoft.com/office/drawing/2014/main" id="{EF8ECCE8-D1F2-436F-AD2B-D08283EA69A7}"/>
              </a:ext>
            </a:extLst>
          </p:cNvPr>
          <p:cNvGrpSpPr/>
          <p:nvPr/>
        </p:nvGrpSpPr>
        <p:grpSpPr>
          <a:xfrm>
            <a:off x="0" y="9778174"/>
            <a:ext cx="18288000" cy="419258"/>
            <a:chOff x="0" y="0"/>
            <a:chExt cx="24384000" cy="559011"/>
          </a:xfrm>
        </p:grpSpPr>
        <p:grpSp>
          <p:nvGrpSpPr>
            <p:cNvPr id="26" name="Group 3">
              <a:extLst>
                <a:ext uri="{FF2B5EF4-FFF2-40B4-BE49-F238E27FC236}">
                  <a16:creationId xmlns:a16="http://schemas.microsoft.com/office/drawing/2014/main" id="{F1621412-AEBB-4D0C-A73E-3DAE34126448}"/>
                </a:ext>
              </a:extLst>
            </p:cNvPr>
            <p:cNvGrpSpPr/>
            <p:nvPr/>
          </p:nvGrpSpPr>
          <p:grpSpPr>
            <a:xfrm>
              <a:off x="0" y="0"/>
              <a:ext cx="24384000" cy="559011"/>
              <a:chOff x="0" y="0"/>
              <a:chExt cx="4816593" cy="110422"/>
            </a:xfrm>
          </p:grpSpPr>
          <p:sp>
            <p:nvSpPr>
              <p:cNvPr id="28" name="Freeform 4">
                <a:extLst>
                  <a:ext uri="{FF2B5EF4-FFF2-40B4-BE49-F238E27FC236}">
                    <a16:creationId xmlns:a16="http://schemas.microsoft.com/office/drawing/2014/main" id="{98790F2D-F4B1-4173-8CED-EFFCCC60C278}"/>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29" name="TextBox 5">
                <a:extLst>
                  <a:ext uri="{FF2B5EF4-FFF2-40B4-BE49-F238E27FC236}">
                    <a16:creationId xmlns:a16="http://schemas.microsoft.com/office/drawing/2014/main" id="{F06AD467-DC76-412F-9212-0D0B97BE5D8C}"/>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27" name="TextBox 6">
              <a:extLst>
                <a:ext uri="{FF2B5EF4-FFF2-40B4-BE49-F238E27FC236}">
                  <a16:creationId xmlns:a16="http://schemas.microsoft.com/office/drawing/2014/main" id="{C9398730-7BAF-41D3-A1A0-AB1D2B6678E9}"/>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30" name="TextBox 7">
            <a:extLst>
              <a:ext uri="{FF2B5EF4-FFF2-40B4-BE49-F238E27FC236}">
                <a16:creationId xmlns:a16="http://schemas.microsoft.com/office/drawing/2014/main" id="{6BEC08E6-B80F-4D11-A430-333E6F5B67C1}"/>
              </a:ext>
            </a:extLst>
          </p:cNvPr>
          <p:cNvSpPr txBox="1"/>
          <p:nvPr/>
        </p:nvSpPr>
        <p:spPr>
          <a:xfrm>
            <a:off x="2278140" y="647700"/>
            <a:ext cx="13731716" cy="537846"/>
          </a:xfrm>
          <a:prstGeom prst="rect">
            <a:avLst/>
          </a:prstGeom>
        </p:spPr>
        <p:txBody>
          <a:bodyPr lIns="0" tIns="0" rIns="0" bIns="0" rtlCol="0" anchor="t">
            <a:spAutoFit/>
          </a:bodyPr>
          <a:lstStyle/>
          <a:p>
            <a:pPr algn="ctr">
              <a:lnSpc>
                <a:spcPts val="4479"/>
              </a:lnSpc>
              <a:spcBef>
                <a:spcPct val="0"/>
              </a:spcBef>
            </a:pPr>
            <a:r>
              <a:rPr lang="en-US" sz="3199" i="1" dirty="0">
                <a:solidFill>
                  <a:srgbClr val="000000"/>
                </a:solidFill>
                <a:latin typeface="Libre Baskerville Bold"/>
              </a:rPr>
              <a:t>How else do participants </a:t>
            </a:r>
            <a:r>
              <a:rPr lang="en-US" sz="3199" i="1" dirty="0" err="1">
                <a:solidFill>
                  <a:srgbClr val="000000"/>
                </a:solidFill>
                <a:latin typeface="Libre Baskerville Bold"/>
              </a:rPr>
              <a:t>categorise</a:t>
            </a:r>
            <a:r>
              <a:rPr lang="en-US" sz="3199" i="1" dirty="0">
                <a:solidFill>
                  <a:srgbClr val="000000"/>
                </a:solidFill>
                <a:latin typeface="Libre Baskerville Bold"/>
              </a:rPr>
              <a:t> kin?</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extBox 8"/>
          <p:cNvSpPr txBox="1"/>
          <p:nvPr/>
        </p:nvSpPr>
        <p:spPr>
          <a:xfrm>
            <a:off x="8645286" y="1976753"/>
            <a:ext cx="1135779" cy="795022"/>
          </a:xfrm>
          <a:prstGeom prst="rect">
            <a:avLst/>
          </a:prstGeom>
        </p:spPr>
        <p:txBody>
          <a:bodyPr wrap="square" lIns="0" tIns="0" rIns="0" bIns="0" rtlCol="0" anchor="t">
            <a:spAutoFit/>
          </a:bodyPr>
          <a:lstStyle/>
          <a:p>
            <a:pPr algn="ctr">
              <a:lnSpc>
                <a:spcPts val="6579"/>
              </a:lnSpc>
              <a:spcBef>
                <a:spcPct val="0"/>
              </a:spcBef>
            </a:pPr>
            <a:r>
              <a:rPr lang="en-US" sz="4699" dirty="0">
                <a:solidFill>
                  <a:srgbClr val="000000"/>
                </a:solidFill>
                <a:latin typeface="Libre Baskerville"/>
              </a:rPr>
              <a:t>3x1</a:t>
            </a:r>
          </a:p>
        </p:txBody>
      </p:sp>
      <p:grpSp>
        <p:nvGrpSpPr>
          <p:cNvPr id="9" name="Group 9"/>
          <p:cNvGrpSpPr/>
          <p:nvPr/>
        </p:nvGrpSpPr>
        <p:grpSpPr>
          <a:xfrm>
            <a:off x="1647593" y="3543300"/>
            <a:ext cx="5715000" cy="5715000"/>
            <a:chOff x="0" y="0"/>
            <a:chExt cx="7620000" cy="7620000"/>
          </a:xfrm>
        </p:grpSpPr>
        <p:sp>
          <p:nvSpPr>
            <p:cNvPr id="10" name="Freeform 10"/>
            <p:cNvSpPr/>
            <p:nvPr/>
          </p:nvSpPr>
          <p:spPr>
            <a:xfrm>
              <a:off x="0" y="0"/>
              <a:ext cx="7620000" cy="7620000"/>
            </a:xfrm>
            <a:custGeom>
              <a:avLst/>
              <a:gdLst/>
              <a:ahLst/>
              <a:cxnLst/>
              <a:rect l="l" t="t" r="r" b="b"/>
              <a:pathLst>
                <a:path w="7620000" h="7620000">
                  <a:moveTo>
                    <a:pt x="0" y="0"/>
                  </a:moveTo>
                  <a:lnTo>
                    <a:pt x="7620000" y="0"/>
                  </a:lnTo>
                  <a:lnTo>
                    <a:pt x="7620000" y="7620000"/>
                  </a:lnTo>
                  <a:lnTo>
                    <a:pt x="0" y="7620000"/>
                  </a:lnTo>
                  <a:lnTo>
                    <a:pt x="0" y="0"/>
                  </a:lnTo>
                  <a:close/>
                </a:path>
              </a:pathLst>
            </a:custGeom>
            <a:blipFill>
              <a:blip r:embed="rId3"/>
              <a:stretch>
                <a:fillRect/>
              </a:stretch>
            </a:blipFill>
          </p:spPr>
        </p:sp>
        <p:grpSp>
          <p:nvGrpSpPr>
            <p:cNvPr id="11" name="Group 11"/>
            <p:cNvGrpSpPr/>
            <p:nvPr/>
          </p:nvGrpSpPr>
          <p:grpSpPr>
            <a:xfrm>
              <a:off x="2985915" y="854283"/>
              <a:ext cx="3859376" cy="3941314"/>
              <a:chOff x="0" y="0"/>
              <a:chExt cx="762346" cy="778531"/>
            </a:xfrm>
          </p:grpSpPr>
          <p:sp>
            <p:nvSpPr>
              <p:cNvPr id="12" name="Freeform 12"/>
              <p:cNvSpPr/>
              <p:nvPr/>
            </p:nvSpPr>
            <p:spPr>
              <a:xfrm>
                <a:off x="0" y="0"/>
                <a:ext cx="762346" cy="778531"/>
              </a:xfrm>
              <a:custGeom>
                <a:avLst/>
                <a:gdLst/>
                <a:ahLst/>
                <a:cxnLst/>
                <a:rect l="l" t="t" r="r" b="b"/>
                <a:pathLst>
                  <a:path w="762346" h="778531">
                    <a:moveTo>
                      <a:pt x="0" y="0"/>
                    </a:moveTo>
                    <a:lnTo>
                      <a:pt x="762346" y="0"/>
                    </a:lnTo>
                    <a:lnTo>
                      <a:pt x="762346" y="778531"/>
                    </a:lnTo>
                    <a:lnTo>
                      <a:pt x="0" y="778531"/>
                    </a:lnTo>
                    <a:close/>
                  </a:path>
                </a:pathLst>
              </a:custGeom>
              <a:solidFill>
                <a:srgbClr val="000000"/>
              </a:solidFill>
            </p:spPr>
          </p:sp>
          <p:sp>
            <p:nvSpPr>
              <p:cNvPr id="13" name="TextBox 13"/>
              <p:cNvSpPr txBox="1"/>
              <p:nvPr/>
            </p:nvSpPr>
            <p:spPr>
              <a:xfrm>
                <a:off x="0" y="-28575"/>
                <a:ext cx="762346" cy="807106"/>
              </a:xfrm>
              <a:prstGeom prst="rect">
                <a:avLst/>
              </a:prstGeom>
            </p:spPr>
            <p:txBody>
              <a:bodyPr lIns="50800" tIns="50800" rIns="50800" bIns="50800" rtlCol="0" anchor="ctr"/>
              <a:lstStyle/>
              <a:p>
                <a:pPr algn="ctr">
                  <a:lnSpc>
                    <a:spcPts val="2799"/>
                  </a:lnSpc>
                </a:pPr>
                <a:endParaRPr/>
              </a:p>
            </p:txBody>
          </p:sp>
        </p:grpSp>
        <p:grpSp>
          <p:nvGrpSpPr>
            <p:cNvPr id="14" name="Group 14"/>
            <p:cNvGrpSpPr/>
            <p:nvPr/>
          </p:nvGrpSpPr>
          <p:grpSpPr>
            <a:xfrm>
              <a:off x="1672549" y="4795597"/>
              <a:ext cx="1313366" cy="1300309"/>
              <a:chOff x="0" y="0"/>
              <a:chExt cx="259430" cy="256851"/>
            </a:xfrm>
          </p:grpSpPr>
          <p:sp>
            <p:nvSpPr>
              <p:cNvPr id="15" name="Freeform 15"/>
              <p:cNvSpPr/>
              <p:nvPr/>
            </p:nvSpPr>
            <p:spPr>
              <a:xfrm>
                <a:off x="0" y="0"/>
                <a:ext cx="259430" cy="256851"/>
              </a:xfrm>
              <a:custGeom>
                <a:avLst/>
                <a:gdLst/>
                <a:ahLst/>
                <a:cxnLst/>
                <a:rect l="l" t="t" r="r" b="b"/>
                <a:pathLst>
                  <a:path w="259430" h="256851">
                    <a:moveTo>
                      <a:pt x="0" y="0"/>
                    </a:moveTo>
                    <a:lnTo>
                      <a:pt x="259430" y="0"/>
                    </a:lnTo>
                    <a:lnTo>
                      <a:pt x="259430" y="256851"/>
                    </a:lnTo>
                    <a:lnTo>
                      <a:pt x="0" y="256851"/>
                    </a:lnTo>
                    <a:close/>
                  </a:path>
                </a:pathLst>
              </a:custGeom>
              <a:solidFill>
                <a:srgbClr val="000000"/>
              </a:solidFill>
            </p:spPr>
          </p:sp>
          <p:sp>
            <p:nvSpPr>
              <p:cNvPr id="16" name="TextBox 16"/>
              <p:cNvSpPr txBox="1"/>
              <p:nvPr/>
            </p:nvSpPr>
            <p:spPr>
              <a:xfrm>
                <a:off x="0" y="-28575"/>
                <a:ext cx="259430" cy="285426"/>
              </a:xfrm>
              <a:prstGeom prst="rect">
                <a:avLst/>
              </a:prstGeom>
            </p:spPr>
            <p:txBody>
              <a:bodyPr lIns="50800" tIns="50800" rIns="50800" bIns="50800" rtlCol="0" anchor="ctr"/>
              <a:lstStyle/>
              <a:p>
                <a:pPr algn="ctr">
                  <a:lnSpc>
                    <a:spcPts val="2799"/>
                  </a:lnSpc>
                </a:pPr>
                <a:endParaRPr/>
              </a:p>
            </p:txBody>
          </p:sp>
        </p:grpSp>
        <p:grpSp>
          <p:nvGrpSpPr>
            <p:cNvPr id="17" name="Group 17"/>
            <p:cNvGrpSpPr/>
            <p:nvPr/>
          </p:nvGrpSpPr>
          <p:grpSpPr>
            <a:xfrm>
              <a:off x="2985915" y="4795597"/>
              <a:ext cx="3859376" cy="1701753"/>
              <a:chOff x="0" y="0"/>
              <a:chExt cx="762346" cy="336149"/>
            </a:xfrm>
          </p:grpSpPr>
          <p:sp>
            <p:nvSpPr>
              <p:cNvPr id="18" name="Freeform 18"/>
              <p:cNvSpPr/>
              <p:nvPr/>
            </p:nvSpPr>
            <p:spPr>
              <a:xfrm>
                <a:off x="0" y="0"/>
                <a:ext cx="762346" cy="336149"/>
              </a:xfrm>
              <a:custGeom>
                <a:avLst/>
                <a:gdLst/>
                <a:ahLst/>
                <a:cxnLst/>
                <a:rect l="l" t="t" r="r" b="b"/>
                <a:pathLst>
                  <a:path w="762346" h="336149">
                    <a:moveTo>
                      <a:pt x="0" y="0"/>
                    </a:moveTo>
                    <a:lnTo>
                      <a:pt x="762346" y="0"/>
                    </a:lnTo>
                    <a:lnTo>
                      <a:pt x="762346" y="336149"/>
                    </a:lnTo>
                    <a:lnTo>
                      <a:pt x="0" y="336149"/>
                    </a:lnTo>
                    <a:close/>
                  </a:path>
                </a:pathLst>
              </a:custGeom>
              <a:solidFill>
                <a:srgbClr val="FFFFFF"/>
              </a:solidFill>
            </p:spPr>
          </p:sp>
          <p:sp>
            <p:nvSpPr>
              <p:cNvPr id="19" name="TextBox 19"/>
              <p:cNvSpPr txBox="1"/>
              <p:nvPr/>
            </p:nvSpPr>
            <p:spPr>
              <a:xfrm>
                <a:off x="0" y="-28575"/>
                <a:ext cx="762346" cy="364724"/>
              </a:xfrm>
              <a:prstGeom prst="rect">
                <a:avLst/>
              </a:prstGeom>
            </p:spPr>
            <p:txBody>
              <a:bodyPr lIns="50800" tIns="50800" rIns="50800" bIns="50800" rtlCol="0" anchor="ctr"/>
              <a:lstStyle/>
              <a:p>
                <a:pPr algn="ctr">
                  <a:lnSpc>
                    <a:spcPts val="2799"/>
                  </a:lnSpc>
                </a:pPr>
                <a:endParaRPr/>
              </a:p>
            </p:txBody>
          </p:sp>
        </p:grpSp>
        <p:grpSp>
          <p:nvGrpSpPr>
            <p:cNvPr id="20" name="Group 20"/>
            <p:cNvGrpSpPr/>
            <p:nvPr/>
          </p:nvGrpSpPr>
          <p:grpSpPr>
            <a:xfrm rot="-5400000">
              <a:off x="365103" y="2174786"/>
              <a:ext cx="3941314" cy="1300309"/>
              <a:chOff x="0" y="0"/>
              <a:chExt cx="778531" cy="256851"/>
            </a:xfrm>
          </p:grpSpPr>
          <p:sp>
            <p:nvSpPr>
              <p:cNvPr id="21" name="Freeform 21"/>
              <p:cNvSpPr/>
              <p:nvPr/>
            </p:nvSpPr>
            <p:spPr>
              <a:xfrm>
                <a:off x="0" y="0"/>
                <a:ext cx="778531" cy="256851"/>
              </a:xfrm>
              <a:custGeom>
                <a:avLst/>
                <a:gdLst/>
                <a:ahLst/>
                <a:cxnLst/>
                <a:rect l="l" t="t" r="r" b="b"/>
                <a:pathLst>
                  <a:path w="778531" h="256851">
                    <a:moveTo>
                      <a:pt x="0" y="0"/>
                    </a:moveTo>
                    <a:lnTo>
                      <a:pt x="778531" y="0"/>
                    </a:lnTo>
                    <a:lnTo>
                      <a:pt x="778531" y="256851"/>
                    </a:lnTo>
                    <a:lnTo>
                      <a:pt x="0" y="256851"/>
                    </a:lnTo>
                    <a:close/>
                  </a:path>
                </a:pathLst>
              </a:custGeom>
              <a:solidFill>
                <a:srgbClr val="FFFFFF"/>
              </a:solidFill>
            </p:spPr>
          </p:sp>
          <p:sp>
            <p:nvSpPr>
              <p:cNvPr id="22" name="TextBox 22"/>
              <p:cNvSpPr txBox="1"/>
              <p:nvPr/>
            </p:nvSpPr>
            <p:spPr>
              <a:xfrm>
                <a:off x="0" y="-28575"/>
                <a:ext cx="778531" cy="285426"/>
              </a:xfrm>
              <a:prstGeom prst="rect">
                <a:avLst/>
              </a:prstGeom>
            </p:spPr>
            <p:txBody>
              <a:bodyPr lIns="50800" tIns="50800" rIns="50800" bIns="50800" rtlCol="0" anchor="ctr"/>
              <a:lstStyle/>
              <a:p>
                <a:pPr algn="ctr">
                  <a:lnSpc>
                    <a:spcPts val="2799"/>
                  </a:lnSpc>
                </a:pPr>
                <a:endParaRPr/>
              </a:p>
            </p:txBody>
          </p:sp>
        </p:grpSp>
      </p:grpSp>
      <p:sp>
        <p:nvSpPr>
          <p:cNvPr id="23" name="TextBox 23"/>
          <p:cNvSpPr txBox="1"/>
          <p:nvPr/>
        </p:nvSpPr>
        <p:spPr>
          <a:xfrm>
            <a:off x="3777125" y="2714625"/>
            <a:ext cx="2303621"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Libre Baskerville Italics"/>
              </a:rPr>
              <a:t>expectations</a:t>
            </a:r>
          </a:p>
        </p:txBody>
      </p:sp>
      <p:sp>
        <p:nvSpPr>
          <p:cNvPr id="24" name="TextBox 24"/>
          <p:cNvSpPr txBox="1"/>
          <p:nvPr/>
        </p:nvSpPr>
        <p:spPr>
          <a:xfrm>
            <a:off x="13276491" y="2714625"/>
            <a:ext cx="1229519" cy="537846"/>
          </a:xfrm>
          <a:prstGeom prst="rect">
            <a:avLst/>
          </a:prstGeom>
        </p:spPr>
        <p:txBody>
          <a:bodyPr lIns="0" tIns="0" rIns="0" bIns="0" rtlCol="0" anchor="t">
            <a:spAutoFit/>
          </a:bodyPr>
          <a:lstStyle/>
          <a:p>
            <a:pPr algn="ctr">
              <a:lnSpc>
                <a:spcPts val="4479"/>
              </a:lnSpc>
              <a:spcBef>
                <a:spcPct val="0"/>
              </a:spcBef>
            </a:pPr>
            <a:r>
              <a:rPr lang="en-US" sz="3199">
                <a:solidFill>
                  <a:srgbClr val="000000"/>
                </a:solidFill>
                <a:latin typeface="Libre Baskerville Italics"/>
              </a:rPr>
              <a:t>reality</a:t>
            </a:r>
          </a:p>
        </p:txBody>
      </p:sp>
      <p:grpSp>
        <p:nvGrpSpPr>
          <p:cNvPr id="25" name="Group 2">
            <a:extLst>
              <a:ext uri="{FF2B5EF4-FFF2-40B4-BE49-F238E27FC236}">
                <a16:creationId xmlns:a16="http://schemas.microsoft.com/office/drawing/2014/main" id="{EF8ECCE8-D1F2-436F-AD2B-D08283EA69A7}"/>
              </a:ext>
            </a:extLst>
          </p:cNvPr>
          <p:cNvGrpSpPr/>
          <p:nvPr/>
        </p:nvGrpSpPr>
        <p:grpSpPr>
          <a:xfrm>
            <a:off x="0" y="9778174"/>
            <a:ext cx="18288000" cy="419258"/>
            <a:chOff x="0" y="0"/>
            <a:chExt cx="24384000" cy="559011"/>
          </a:xfrm>
        </p:grpSpPr>
        <p:grpSp>
          <p:nvGrpSpPr>
            <p:cNvPr id="26" name="Group 3">
              <a:extLst>
                <a:ext uri="{FF2B5EF4-FFF2-40B4-BE49-F238E27FC236}">
                  <a16:creationId xmlns:a16="http://schemas.microsoft.com/office/drawing/2014/main" id="{F1621412-AEBB-4D0C-A73E-3DAE34126448}"/>
                </a:ext>
              </a:extLst>
            </p:cNvPr>
            <p:cNvGrpSpPr/>
            <p:nvPr/>
          </p:nvGrpSpPr>
          <p:grpSpPr>
            <a:xfrm>
              <a:off x="0" y="0"/>
              <a:ext cx="24384000" cy="559011"/>
              <a:chOff x="0" y="0"/>
              <a:chExt cx="4816593" cy="110422"/>
            </a:xfrm>
          </p:grpSpPr>
          <p:sp>
            <p:nvSpPr>
              <p:cNvPr id="28" name="Freeform 4">
                <a:extLst>
                  <a:ext uri="{FF2B5EF4-FFF2-40B4-BE49-F238E27FC236}">
                    <a16:creationId xmlns:a16="http://schemas.microsoft.com/office/drawing/2014/main" id="{98790F2D-F4B1-4173-8CED-EFFCCC60C278}"/>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29" name="TextBox 5">
                <a:extLst>
                  <a:ext uri="{FF2B5EF4-FFF2-40B4-BE49-F238E27FC236}">
                    <a16:creationId xmlns:a16="http://schemas.microsoft.com/office/drawing/2014/main" id="{F06AD467-DC76-412F-9212-0D0B97BE5D8C}"/>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27" name="TextBox 6">
              <a:extLst>
                <a:ext uri="{FF2B5EF4-FFF2-40B4-BE49-F238E27FC236}">
                  <a16:creationId xmlns:a16="http://schemas.microsoft.com/office/drawing/2014/main" id="{C9398730-7BAF-41D3-A1A0-AB1D2B6678E9}"/>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30" name="Freeform 7">
            <a:extLst>
              <a:ext uri="{FF2B5EF4-FFF2-40B4-BE49-F238E27FC236}">
                <a16:creationId xmlns:a16="http://schemas.microsoft.com/office/drawing/2014/main" id="{9C990364-64F3-41AF-BACD-B0E1CC5FBD28}"/>
              </a:ext>
            </a:extLst>
          </p:cNvPr>
          <p:cNvSpPr/>
          <p:nvPr/>
        </p:nvSpPr>
        <p:spPr>
          <a:xfrm>
            <a:off x="10744200" y="3414567"/>
            <a:ext cx="5715000" cy="5715000"/>
          </a:xfrm>
          <a:custGeom>
            <a:avLst/>
            <a:gdLst/>
            <a:ahLst/>
            <a:cxnLst/>
            <a:rect l="l" t="t" r="r" b="b"/>
            <a:pathLst>
              <a:path w="5715000" h="5715000">
                <a:moveTo>
                  <a:pt x="0" y="0"/>
                </a:moveTo>
                <a:lnTo>
                  <a:pt x="5715000" y="0"/>
                </a:lnTo>
                <a:lnTo>
                  <a:pt x="5715000" y="5715000"/>
                </a:lnTo>
                <a:lnTo>
                  <a:pt x="0" y="5715000"/>
                </a:lnTo>
                <a:lnTo>
                  <a:pt x="0" y="0"/>
                </a:lnTo>
                <a:close/>
              </a:path>
            </a:pathLst>
          </a:custGeom>
          <a:blipFill>
            <a:blip r:embed="rId3"/>
            <a:stretch>
              <a:fillRect/>
            </a:stretch>
          </a:blipFill>
        </p:spPr>
      </p:sp>
      <p:sp>
        <p:nvSpPr>
          <p:cNvPr id="31" name="TextBox 7">
            <a:extLst>
              <a:ext uri="{FF2B5EF4-FFF2-40B4-BE49-F238E27FC236}">
                <a16:creationId xmlns:a16="http://schemas.microsoft.com/office/drawing/2014/main" id="{6BFA87FA-1C9E-49A1-BCC0-75CC234450DC}"/>
              </a:ext>
            </a:extLst>
          </p:cNvPr>
          <p:cNvSpPr txBox="1"/>
          <p:nvPr/>
        </p:nvSpPr>
        <p:spPr>
          <a:xfrm>
            <a:off x="2278140" y="647700"/>
            <a:ext cx="13731716" cy="537846"/>
          </a:xfrm>
          <a:prstGeom prst="rect">
            <a:avLst/>
          </a:prstGeom>
        </p:spPr>
        <p:txBody>
          <a:bodyPr lIns="0" tIns="0" rIns="0" bIns="0" rtlCol="0" anchor="t">
            <a:spAutoFit/>
          </a:bodyPr>
          <a:lstStyle/>
          <a:p>
            <a:pPr algn="ctr">
              <a:lnSpc>
                <a:spcPts val="4479"/>
              </a:lnSpc>
              <a:spcBef>
                <a:spcPct val="0"/>
              </a:spcBef>
            </a:pPr>
            <a:r>
              <a:rPr lang="en-US" sz="3199" i="1" dirty="0">
                <a:solidFill>
                  <a:srgbClr val="000000"/>
                </a:solidFill>
                <a:latin typeface="Libre Baskerville Bold"/>
              </a:rPr>
              <a:t>How else do participants </a:t>
            </a:r>
            <a:r>
              <a:rPr lang="en-US" sz="3199" i="1" dirty="0" err="1">
                <a:solidFill>
                  <a:srgbClr val="000000"/>
                </a:solidFill>
                <a:latin typeface="Libre Baskerville Bold"/>
              </a:rPr>
              <a:t>categorise</a:t>
            </a:r>
            <a:r>
              <a:rPr lang="en-US" sz="3199" i="1" dirty="0">
                <a:solidFill>
                  <a:srgbClr val="000000"/>
                </a:solidFill>
                <a:latin typeface="Libre Baskerville Bold"/>
              </a:rPr>
              <a:t> kin?</a:t>
            </a:r>
          </a:p>
        </p:txBody>
      </p:sp>
    </p:spTree>
    <p:extLst>
      <p:ext uri="{BB962C8B-B14F-4D97-AF65-F5344CB8AC3E}">
        <p14:creationId xmlns:p14="http://schemas.microsoft.com/office/powerpoint/2010/main" val="42324334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19030" y="852476"/>
            <a:ext cx="9649941" cy="5524591"/>
          </a:xfrm>
          <a:custGeom>
            <a:avLst/>
            <a:gdLst/>
            <a:ahLst/>
            <a:cxnLst/>
            <a:rect l="l" t="t" r="r" b="b"/>
            <a:pathLst>
              <a:path w="9649941" h="5524591">
                <a:moveTo>
                  <a:pt x="0" y="0"/>
                </a:moveTo>
                <a:lnTo>
                  <a:pt x="9649940" y="0"/>
                </a:lnTo>
                <a:lnTo>
                  <a:pt x="9649940" y="5524591"/>
                </a:lnTo>
                <a:lnTo>
                  <a:pt x="0" y="5524591"/>
                </a:lnTo>
                <a:lnTo>
                  <a:pt x="0" y="0"/>
                </a:lnTo>
                <a:close/>
              </a:path>
            </a:pathLst>
          </a:custGeom>
          <a:blipFill>
            <a:blip r:embed="rId3"/>
            <a:stretch>
              <a:fillRect/>
            </a:stretch>
          </a:blipFill>
        </p:spPr>
      </p:sp>
      <p:sp>
        <p:nvSpPr>
          <p:cNvPr id="3" name="Freeform 3"/>
          <p:cNvSpPr/>
          <p:nvPr/>
        </p:nvSpPr>
        <p:spPr>
          <a:xfrm rot="5248612">
            <a:off x="14601514" y="2931662"/>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874472" y="7757796"/>
            <a:ext cx="16539057" cy="1500504"/>
          </a:xfrm>
          <a:prstGeom prst="rect">
            <a:avLst/>
          </a:prstGeom>
        </p:spPr>
        <p:txBody>
          <a:bodyPr lIns="0" tIns="0" rIns="0" bIns="0" rtlCol="0" anchor="t">
            <a:spAutoFit/>
          </a:bodyPr>
          <a:lstStyle/>
          <a:p>
            <a:pPr algn="ctr">
              <a:lnSpc>
                <a:spcPts val="6020"/>
              </a:lnSpc>
            </a:pPr>
            <a:r>
              <a:rPr lang="en-US" sz="4300">
                <a:solidFill>
                  <a:srgbClr val="000000"/>
                </a:solidFill>
                <a:latin typeface="Libre Baskerville"/>
              </a:rPr>
              <a:t>Kinship terminology is a </a:t>
            </a:r>
            <a:r>
              <a:rPr lang="en-US" sz="4300">
                <a:solidFill>
                  <a:srgbClr val="000000"/>
                </a:solidFill>
                <a:latin typeface="Libre Baskerville Bold"/>
              </a:rPr>
              <a:t>category system </a:t>
            </a:r>
          </a:p>
          <a:p>
            <a:pPr algn="ctr">
              <a:lnSpc>
                <a:spcPts val="6020"/>
              </a:lnSpc>
            </a:pPr>
            <a:r>
              <a:rPr lang="en-US" sz="4300">
                <a:solidFill>
                  <a:srgbClr val="000000"/>
                </a:solidFill>
                <a:latin typeface="Libre Baskerville"/>
              </a:rPr>
              <a:t>used to group together and distinguish different relatives.</a:t>
            </a:r>
          </a:p>
        </p:txBody>
      </p:sp>
      <p:sp>
        <p:nvSpPr>
          <p:cNvPr id="5" name="TextBox 5"/>
          <p:cNvSpPr txBox="1"/>
          <p:nvPr/>
        </p:nvSpPr>
        <p:spPr>
          <a:xfrm>
            <a:off x="15346885" y="3113565"/>
            <a:ext cx="1385017" cy="906145"/>
          </a:xfrm>
          <a:prstGeom prst="rect">
            <a:avLst/>
          </a:prstGeom>
        </p:spPr>
        <p:txBody>
          <a:bodyPr lIns="0" tIns="0" rIns="0" bIns="0" rtlCol="0" anchor="t">
            <a:spAutoFit/>
          </a:bodyPr>
          <a:lstStyle/>
          <a:p>
            <a:pPr algn="ctr">
              <a:lnSpc>
                <a:spcPts val="7279"/>
              </a:lnSpc>
              <a:spcBef>
                <a:spcPct val="0"/>
              </a:spcBef>
            </a:pPr>
            <a:r>
              <a:rPr lang="en-US" sz="5199" dirty="0">
                <a:solidFill>
                  <a:srgbClr val="DB8156"/>
                </a:solidFill>
                <a:latin typeface="Canva Student Font"/>
              </a:rPr>
              <a:t>aunt</a:t>
            </a:r>
          </a:p>
        </p:txBody>
      </p:sp>
      <p:sp>
        <p:nvSpPr>
          <p:cNvPr id="6" name="Freeform 6"/>
          <p:cNvSpPr/>
          <p:nvPr/>
        </p:nvSpPr>
        <p:spPr>
          <a:xfrm rot="4064974">
            <a:off x="12881535" y="603972"/>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3299918" y="380937"/>
            <a:ext cx="2046967" cy="906145"/>
          </a:xfrm>
          <a:prstGeom prst="rect">
            <a:avLst/>
          </a:prstGeom>
        </p:spPr>
        <p:txBody>
          <a:bodyPr lIns="0" tIns="0" rIns="0" bIns="0" rtlCol="0" anchor="t">
            <a:spAutoFit/>
          </a:bodyPr>
          <a:lstStyle/>
          <a:p>
            <a:pPr algn="ctr">
              <a:lnSpc>
                <a:spcPts val="7279"/>
              </a:lnSpc>
              <a:spcBef>
                <a:spcPct val="0"/>
              </a:spcBef>
            </a:pPr>
            <a:r>
              <a:rPr lang="en-US" sz="5199">
                <a:solidFill>
                  <a:srgbClr val="259979"/>
                </a:solidFill>
                <a:latin typeface="Canva Student Font"/>
              </a:rPr>
              <a:t>uncle</a:t>
            </a:r>
          </a:p>
        </p:txBody>
      </p:sp>
      <p:sp>
        <p:nvSpPr>
          <p:cNvPr id="8" name="Freeform 8"/>
          <p:cNvSpPr/>
          <p:nvPr/>
        </p:nvSpPr>
        <p:spPr>
          <a:xfrm rot="17971204">
            <a:off x="5817759" y="246216"/>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TextBox 9"/>
          <p:cNvSpPr txBox="1"/>
          <p:nvPr/>
        </p:nvSpPr>
        <p:spPr>
          <a:xfrm>
            <a:off x="4176404" y="-103262"/>
            <a:ext cx="2046967" cy="906145"/>
          </a:xfrm>
          <a:prstGeom prst="rect">
            <a:avLst/>
          </a:prstGeom>
        </p:spPr>
        <p:txBody>
          <a:bodyPr lIns="0" tIns="0" rIns="0" bIns="0" rtlCol="0" anchor="t">
            <a:spAutoFit/>
          </a:bodyPr>
          <a:lstStyle/>
          <a:p>
            <a:pPr algn="ctr">
              <a:lnSpc>
                <a:spcPts val="7279"/>
              </a:lnSpc>
              <a:spcBef>
                <a:spcPct val="0"/>
              </a:spcBef>
            </a:pPr>
            <a:r>
              <a:rPr lang="en-US" sz="5199" dirty="0">
                <a:solidFill>
                  <a:srgbClr val="259979"/>
                </a:solidFill>
                <a:latin typeface="Canva Student Font"/>
              </a:rPr>
              <a:t>uncle</a:t>
            </a:r>
          </a:p>
        </p:txBody>
      </p:sp>
      <p:sp>
        <p:nvSpPr>
          <p:cNvPr id="10" name="Freeform 10"/>
          <p:cNvSpPr/>
          <p:nvPr/>
        </p:nvSpPr>
        <p:spPr>
          <a:xfrm rot="-2700000">
            <a:off x="3569017" y="815768"/>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2129437" y="281623"/>
            <a:ext cx="2046967" cy="906145"/>
          </a:xfrm>
          <a:prstGeom prst="rect">
            <a:avLst/>
          </a:prstGeom>
        </p:spPr>
        <p:txBody>
          <a:bodyPr lIns="0" tIns="0" rIns="0" bIns="0" rtlCol="0" anchor="t">
            <a:spAutoFit/>
          </a:bodyPr>
          <a:lstStyle/>
          <a:p>
            <a:pPr algn="ctr">
              <a:lnSpc>
                <a:spcPts val="7279"/>
              </a:lnSpc>
              <a:spcBef>
                <a:spcPct val="0"/>
              </a:spcBef>
            </a:pPr>
            <a:r>
              <a:rPr lang="en-US" sz="5199">
                <a:solidFill>
                  <a:srgbClr val="004AAD"/>
                </a:solidFill>
                <a:latin typeface="Canva Student Font"/>
              </a:rPr>
              <a:t>father</a:t>
            </a:r>
          </a:p>
        </p:txBody>
      </p:sp>
      <p:sp>
        <p:nvSpPr>
          <p:cNvPr id="12" name="Freeform 12"/>
          <p:cNvSpPr/>
          <p:nvPr/>
        </p:nvSpPr>
        <p:spPr>
          <a:xfrm rot="2964735">
            <a:off x="9977270" y="502676"/>
            <a:ext cx="457063" cy="1366220"/>
          </a:xfrm>
          <a:custGeom>
            <a:avLst/>
            <a:gdLst/>
            <a:ahLst/>
            <a:cxnLst/>
            <a:rect l="l" t="t" r="r" b="b"/>
            <a:pathLst>
              <a:path w="457063" h="1366220">
                <a:moveTo>
                  <a:pt x="0" y="0"/>
                </a:moveTo>
                <a:lnTo>
                  <a:pt x="457062" y="0"/>
                </a:lnTo>
                <a:lnTo>
                  <a:pt x="457062" y="1366221"/>
                </a:lnTo>
                <a:lnTo>
                  <a:pt x="0" y="13662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0472187" y="321"/>
            <a:ext cx="2046967" cy="906145"/>
          </a:xfrm>
          <a:prstGeom prst="rect">
            <a:avLst/>
          </a:prstGeom>
        </p:spPr>
        <p:txBody>
          <a:bodyPr lIns="0" tIns="0" rIns="0" bIns="0" rtlCol="0" anchor="t">
            <a:spAutoFit/>
          </a:bodyPr>
          <a:lstStyle/>
          <a:p>
            <a:pPr algn="ctr">
              <a:lnSpc>
                <a:spcPts val="7279"/>
              </a:lnSpc>
              <a:spcBef>
                <a:spcPct val="0"/>
              </a:spcBef>
            </a:pPr>
            <a:r>
              <a:rPr lang="en-US" sz="5199" dirty="0">
                <a:solidFill>
                  <a:srgbClr val="6C3BCD"/>
                </a:solidFill>
                <a:latin typeface="Canva Student Font"/>
              </a:rPr>
              <a:t>cousin</a:t>
            </a:r>
          </a:p>
        </p:txBody>
      </p:sp>
      <p:sp>
        <p:nvSpPr>
          <p:cNvPr id="14" name="Freeform 14"/>
          <p:cNvSpPr/>
          <p:nvPr/>
        </p:nvSpPr>
        <p:spPr>
          <a:xfrm rot="-7748891">
            <a:off x="10917697" y="5295233"/>
            <a:ext cx="457063" cy="1366220"/>
          </a:xfrm>
          <a:custGeom>
            <a:avLst/>
            <a:gdLst/>
            <a:ahLst/>
            <a:cxnLst/>
            <a:rect l="l" t="t" r="r" b="b"/>
            <a:pathLst>
              <a:path w="457063" h="1366220">
                <a:moveTo>
                  <a:pt x="0" y="0"/>
                </a:moveTo>
                <a:lnTo>
                  <a:pt x="457063" y="0"/>
                </a:lnTo>
                <a:lnTo>
                  <a:pt x="457063" y="1366221"/>
                </a:lnTo>
                <a:lnTo>
                  <a:pt x="0" y="13662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9418146" y="6144921"/>
            <a:ext cx="1385017" cy="906145"/>
          </a:xfrm>
          <a:prstGeom prst="rect">
            <a:avLst/>
          </a:prstGeom>
        </p:spPr>
        <p:txBody>
          <a:bodyPr lIns="0" tIns="0" rIns="0" bIns="0" rtlCol="0" anchor="t">
            <a:spAutoFit/>
          </a:bodyPr>
          <a:lstStyle/>
          <a:p>
            <a:pPr algn="ctr">
              <a:lnSpc>
                <a:spcPts val="7279"/>
              </a:lnSpc>
              <a:spcBef>
                <a:spcPct val="0"/>
              </a:spcBef>
            </a:pPr>
            <a:r>
              <a:rPr lang="en-US" sz="5199">
                <a:solidFill>
                  <a:srgbClr val="6C3BCD"/>
                </a:solidFill>
                <a:latin typeface="Canva Student Font"/>
              </a:rPr>
              <a:t>cousin</a:t>
            </a:r>
          </a:p>
        </p:txBody>
      </p:sp>
      <p:sp>
        <p:nvSpPr>
          <p:cNvPr id="16" name="Freeform 16"/>
          <p:cNvSpPr/>
          <p:nvPr/>
        </p:nvSpPr>
        <p:spPr>
          <a:xfrm rot="-7205214">
            <a:off x="5094687" y="5363537"/>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3152921" y="6144921"/>
            <a:ext cx="1671381" cy="906145"/>
          </a:xfrm>
          <a:prstGeom prst="rect">
            <a:avLst/>
          </a:prstGeom>
        </p:spPr>
        <p:txBody>
          <a:bodyPr lIns="0" tIns="0" rIns="0" bIns="0" rtlCol="0" anchor="t">
            <a:spAutoFit/>
          </a:bodyPr>
          <a:lstStyle/>
          <a:p>
            <a:pPr algn="ctr">
              <a:lnSpc>
                <a:spcPts val="7279"/>
              </a:lnSpc>
              <a:spcBef>
                <a:spcPct val="0"/>
              </a:spcBef>
            </a:pPr>
            <a:r>
              <a:rPr lang="en-US" sz="5199">
                <a:solidFill>
                  <a:srgbClr val="B01C2E"/>
                </a:solidFill>
                <a:latin typeface="Canva Student Font"/>
              </a:rPr>
              <a:t>mother</a:t>
            </a:r>
          </a:p>
        </p:txBody>
      </p:sp>
      <p:sp>
        <p:nvSpPr>
          <p:cNvPr id="18" name="Freeform 18"/>
          <p:cNvSpPr/>
          <p:nvPr/>
        </p:nvSpPr>
        <p:spPr>
          <a:xfrm rot="-7748891">
            <a:off x="7522649" y="5295233"/>
            <a:ext cx="457063" cy="1366220"/>
          </a:xfrm>
          <a:custGeom>
            <a:avLst/>
            <a:gdLst/>
            <a:ahLst/>
            <a:cxnLst/>
            <a:rect l="l" t="t" r="r" b="b"/>
            <a:pathLst>
              <a:path w="457063" h="1366220">
                <a:moveTo>
                  <a:pt x="0" y="0"/>
                </a:moveTo>
                <a:lnTo>
                  <a:pt x="457063" y="0"/>
                </a:lnTo>
                <a:lnTo>
                  <a:pt x="457063" y="1366221"/>
                </a:lnTo>
                <a:lnTo>
                  <a:pt x="0" y="13662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6028856" y="6144921"/>
            <a:ext cx="1671381" cy="906145"/>
          </a:xfrm>
          <a:prstGeom prst="rect">
            <a:avLst/>
          </a:prstGeom>
        </p:spPr>
        <p:txBody>
          <a:bodyPr lIns="0" tIns="0" rIns="0" bIns="0" rtlCol="0" anchor="t">
            <a:spAutoFit/>
          </a:bodyPr>
          <a:lstStyle/>
          <a:p>
            <a:pPr algn="ctr">
              <a:lnSpc>
                <a:spcPts val="7279"/>
              </a:lnSpc>
              <a:spcBef>
                <a:spcPct val="0"/>
              </a:spcBef>
            </a:pPr>
            <a:r>
              <a:rPr lang="en-US" sz="5199">
                <a:solidFill>
                  <a:srgbClr val="CD73AC"/>
                </a:solidFill>
                <a:latin typeface="Canva Student Font"/>
              </a:rPr>
              <a:t>sister</a:t>
            </a:r>
          </a:p>
        </p:txBody>
      </p:sp>
      <p:grpSp>
        <p:nvGrpSpPr>
          <p:cNvPr id="25" name="Group 2">
            <a:extLst>
              <a:ext uri="{FF2B5EF4-FFF2-40B4-BE49-F238E27FC236}">
                <a16:creationId xmlns:a16="http://schemas.microsoft.com/office/drawing/2014/main" id="{CF5F51A3-FCA6-46A2-A883-25D042A4C9F1}"/>
              </a:ext>
            </a:extLst>
          </p:cNvPr>
          <p:cNvGrpSpPr/>
          <p:nvPr/>
        </p:nvGrpSpPr>
        <p:grpSpPr>
          <a:xfrm>
            <a:off x="0" y="9778174"/>
            <a:ext cx="18288000" cy="419258"/>
            <a:chOff x="0" y="0"/>
            <a:chExt cx="24384000" cy="559011"/>
          </a:xfrm>
        </p:grpSpPr>
        <p:grpSp>
          <p:nvGrpSpPr>
            <p:cNvPr id="26" name="Group 3">
              <a:extLst>
                <a:ext uri="{FF2B5EF4-FFF2-40B4-BE49-F238E27FC236}">
                  <a16:creationId xmlns:a16="http://schemas.microsoft.com/office/drawing/2014/main" id="{5A27F235-D867-411E-9E16-7B88EEFBD51A}"/>
                </a:ext>
              </a:extLst>
            </p:cNvPr>
            <p:cNvGrpSpPr/>
            <p:nvPr/>
          </p:nvGrpSpPr>
          <p:grpSpPr>
            <a:xfrm>
              <a:off x="0" y="0"/>
              <a:ext cx="24384000" cy="559011"/>
              <a:chOff x="0" y="0"/>
              <a:chExt cx="4816593" cy="110422"/>
            </a:xfrm>
          </p:grpSpPr>
          <p:sp>
            <p:nvSpPr>
              <p:cNvPr id="28" name="Freeform 4">
                <a:extLst>
                  <a:ext uri="{FF2B5EF4-FFF2-40B4-BE49-F238E27FC236}">
                    <a16:creationId xmlns:a16="http://schemas.microsoft.com/office/drawing/2014/main" id="{5BC49125-93A2-4B25-AAE3-629B9AAB28AD}"/>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29" name="TextBox 5">
                <a:extLst>
                  <a:ext uri="{FF2B5EF4-FFF2-40B4-BE49-F238E27FC236}">
                    <a16:creationId xmlns:a16="http://schemas.microsoft.com/office/drawing/2014/main" id="{FC7A05F0-ED7F-43E3-A754-20C3AD19989A}"/>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27" name="TextBox 6">
              <a:extLst>
                <a:ext uri="{FF2B5EF4-FFF2-40B4-BE49-F238E27FC236}">
                  <a16:creationId xmlns:a16="http://schemas.microsoft.com/office/drawing/2014/main" id="{6E71E85E-EE84-4671-AAC5-431CE7DCBBE0}"/>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extLst>
      <p:ext uri="{BB962C8B-B14F-4D97-AF65-F5344CB8AC3E}">
        <p14:creationId xmlns:p14="http://schemas.microsoft.com/office/powerpoint/2010/main" val="799061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08712" y="871145"/>
            <a:ext cx="9649941" cy="5524591"/>
          </a:xfrm>
          <a:custGeom>
            <a:avLst/>
            <a:gdLst/>
            <a:ahLst/>
            <a:cxnLst/>
            <a:rect l="l" t="t" r="r" b="b"/>
            <a:pathLst>
              <a:path w="9649941" h="5524591">
                <a:moveTo>
                  <a:pt x="0" y="0"/>
                </a:moveTo>
                <a:lnTo>
                  <a:pt x="9649940" y="0"/>
                </a:lnTo>
                <a:lnTo>
                  <a:pt x="9649940" y="5524591"/>
                </a:lnTo>
                <a:lnTo>
                  <a:pt x="0" y="5524591"/>
                </a:lnTo>
                <a:lnTo>
                  <a:pt x="0" y="0"/>
                </a:lnTo>
                <a:close/>
              </a:path>
            </a:pathLst>
          </a:custGeom>
          <a:blipFill>
            <a:blip r:embed="rId3"/>
            <a:stretch>
              <a:fillRect/>
            </a:stretch>
          </a:blipFill>
        </p:spPr>
      </p:sp>
      <p:sp>
        <p:nvSpPr>
          <p:cNvPr id="3" name="Freeform 3"/>
          <p:cNvSpPr/>
          <p:nvPr/>
        </p:nvSpPr>
        <p:spPr>
          <a:xfrm rot="5248612">
            <a:off x="14601514" y="2931662"/>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2738633" y="7757796"/>
            <a:ext cx="12608252" cy="1500504"/>
          </a:xfrm>
          <a:prstGeom prst="rect">
            <a:avLst/>
          </a:prstGeom>
        </p:spPr>
        <p:txBody>
          <a:bodyPr lIns="0" tIns="0" rIns="0" bIns="0" rtlCol="0" anchor="t">
            <a:spAutoFit/>
          </a:bodyPr>
          <a:lstStyle/>
          <a:p>
            <a:pPr algn="ctr">
              <a:lnSpc>
                <a:spcPts val="6020"/>
              </a:lnSpc>
            </a:pPr>
            <a:r>
              <a:rPr lang="en-US" sz="4300" dirty="0">
                <a:solidFill>
                  <a:srgbClr val="000000"/>
                </a:solidFill>
                <a:latin typeface="Libre Baskerville"/>
              </a:rPr>
              <a:t>The relatives that belong in each category vary cross-linguistically.</a:t>
            </a:r>
          </a:p>
        </p:txBody>
      </p:sp>
      <p:sp>
        <p:nvSpPr>
          <p:cNvPr id="5" name="TextBox 5"/>
          <p:cNvSpPr txBox="1"/>
          <p:nvPr/>
        </p:nvSpPr>
        <p:spPr>
          <a:xfrm>
            <a:off x="15377365" y="3146694"/>
            <a:ext cx="2441596" cy="936154"/>
          </a:xfrm>
          <a:prstGeom prst="rect">
            <a:avLst/>
          </a:prstGeom>
        </p:spPr>
        <p:txBody>
          <a:bodyPr wrap="square" lIns="0" tIns="0" rIns="0" bIns="0" rtlCol="0" anchor="t">
            <a:spAutoFit/>
          </a:bodyPr>
          <a:lstStyle/>
          <a:p>
            <a:pPr algn="ctr">
              <a:lnSpc>
                <a:spcPts val="7279"/>
              </a:lnSpc>
              <a:spcBef>
                <a:spcPct val="0"/>
              </a:spcBef>
            </a:pPr>
            <a:r>
              <a:rPr lang="en-US" sz="5199" dirty="0" err="1">
                <a:solidFill>
                  <a:srgbClr val="B01C2E"/>
                </a:solidFill>
                <a:latin typeface="Canva Student Font"/>
              </a:rPr>
              <a:t>makuahine</a:t>
            </a:r>
            <a:endParaRPr lang="en-US" sz="5199" dirty="0">
              <a:solidFill>
                <a:srgbClr val="B01C2E"/>
              </a:solidFill>
              <a:latin typeface="Canva Student Font"/>
            </a:endParaRPr>
          </a:p>
        </p:txBody>
      </p:sp>
      <p:sp>
        <p:nvSpPr>
          <p:cNvPr id="6" name="Freeform 6"/>
          <p:cNvSpPr/>
          <p:nvPr/>
        </p:nvSpPr>
        <p:spPr>
          <a:xfrm rot="4064974">
            <a:off x="12881535" y="603972"/>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3731250" y="425183"/>
            <a:ext cx="2441596" cy="936154"/>
          </a:xfrm>
          <a:prstGeom prst="rect">
            <a:avLst/>
          </a:prstGeom>
        </p:spPr>
        <p:txBody>
          <a:bodyPr wrap="square" lIns="0" tIns="0" rIns="0" bIns="0" rtlCol="0" anchor="t">
            <a:spAutoFit/>
          </a:bodyPr>
          <a:lstStyle/>
          <a:p>
            <a:pPr algn="ctr">
              <a:lnSpc>
                <a:spcPts val="7279"/>
              </a:lnSpc>
              <a:spcBef>
                <a:spcPct val="0"/>
              </a:spcBef>
            </a:pPr>
            <a:r>
              <a:rPr lang="en-US" sz="5199" dirty="0" err="1">
                <a:solidFill>
                  <a:srgbClr val="004AAD"/>
                </a:solidFill>
                <a:latin typeface="Canva Student Font"/>
              </a:rPr>
              <a:t>makuakane</a:t>
            </a:r>
            <a:endParaRPr lang="en-US" sz="5199" dirty="0">
              <a:solidFill>
                <a:srgbClr val="004AAD"/>
              </a:solidFill>
              <a:latin typeface="Canva Student Font"/>
            </a:endParaRPr>
          </a:p>
        </p:txBody>
      </p:sp>
      <p:sp>
        <p:nvSpPr>
          <p:cNvPr id="9" name="TextBox 9"/>
          <p:cNvSpPr txBox="1"/>
          <p:nvPr/>
        </p:nvSpPr>
        <p:spPr>
          <a:xfrm>
            <a:off x="4426360" y="-170411"/>
            <a:ext cx="2312740" cy="936154"/>
          </a:xfrm>
          <a:prstGeom prst="rect">
            <a:avLst/>
          </a:prstGeom>
        </p:spPr>
        <p:txBody>
          <a:bodyPr wrap="square" lIns="0" tIns="0" rIns="0" bIns="0" rtlCol="0" anchor="t">
            <a:spAutoFit/>
          </a:bodyPr>
          <a:lstStyle/>
          <a:p>
            <a:pPr algn="ctr">
              <a:lnSpc>
                <a:spcPts val="7279"/>
              </a:lnSpc>
              <a:spcBef>
                <a:spcPct val="0"/>
              </a:spcBef>
            </a:pPr>
            <a:r>
              <a:rPr lang="en-US" sz="5199" dirty="0" err="1">
                <a:solidFill>
                  <a:srgbClr val="004AAD"/>
                </a:solidFill>
                <a:latin typeface="Canva Student Font"/>
              </a:rPr>
              <a:t>makuakane</a:t>
            </a:r>
            <a:endParaRPr lang="en-US" sz="5199" dirty="0">
              <a:solidFill>
                <a:srgbClr val="004AAD"/>
              </a:solidFill>
              <a:latin typeface="Canva Student Font"/>
            </a:endParaRPr>
          </a:p>
        </p:txBody>
      </p:sp>
      <p:sp>
        <p:nvSpPr>
          <p:cNvPr id="10" name="Freeform 10"/>
          <p:cNvSpPr/>
          <p:nvPr/>
        </p:nvSpPr>
        <p:spPr>
          <a:xfrm rot="-2700000">
            <a:off x="3569017" y="815768"/>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2129437" y="281623"/>
            <a:ext cx="2488143" cy="936154"/>
          </a:xfrm>
          <a:prstGeom prst="rect">
            <a:avLst/>
          </a:prstGeom>
        </p:spPr>
        <p:txBody>
          <a:bodyPr wrap="square" lIns="0" tIns="0" rIns="0" bIns="0" rtlCol="0" anchor="t">
            <a:spAutoFit/>
          </a:bodyPr>
          <a:lstStyle/>
          <a:p>
            <a:pPr algn="ctr">
              <a:lnSpc>
                <a:spcPts val="7279"/>
              </a:lnSpc>
              <a:spcBef>
                <a:spcPct val="0"/>
              </a:spcBef>
            </a:pPr>
            <a:r>
              <a:rPr lang="en-US" sz="5199" dirty="0" err="1">
                <a:solidFill>
                  <a:srgbClr val="004AAD"/>
                </a:solidFill>
                <a:latin typeface="Canva Student Font"/>
              </a:rPr>
              <a:t>makuakane</a:t>
            </a:r>
            <a:endParaRPr lang="en-US" sz="5199" dirty="0">
              <a:solidFill>
                <a:srgbClr val="004AAD"/>
              </a:solidFill>
              <a:latin typeface="Canva Student Font"/>
            </a:endParaRPr>
          </a:p>
        </p:txBody>
      </p:sp>
      <p:sp>
        <p:nvSpPr>
          <p:cNvPr id="12" name="Freeform 12"/>
          <p:cNvSpPr/>
          <p:nvPr/>
        </p:nvSpPr>
        <p:spPr>
          <a:xfrm rot="2964735">
            <a:off x="9963915" y="489601"/>
            <a:ext cx="457063" cy="1366220"/>
          </a:xfrm>
          <a:custGeom>
            <a:avLst/>
            <a:gdLst/>
            <a:ahLst/>
            <a:cxnLst/>
            <a:rect l="l" t="t" r="r" b="b"/>
            <a:pathLst>
              <a:path w="457063" h="1366220">
                <a:moveTo>
                  <a:pt x="0" y="0"/>
                </a:moveTo>
                <a:lnTo>
                  <a:pt x="457062" y="0"/>
                </a:lnTo>
                <a:lnTo>
                  <a:pt x="457062" y="1366221"/>
                </a:lnTo>
                <a:lnTo>
                  <a:pt x="0" y="13662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TextBox 13"/>
          <p:cNvSpPr txBox="1"/>
          <p:nvPr/>
        </p:nvSpPr>
        <p:spPr>
          <a:xfrm>
            <a:off x="10301908" y="89568"/>
            <a:ext cx="3329659" cy="936154"/>
          </a:xfrm>
          <a:prstGeom prst="rect">
            <a:avLst/>
          </a:prstGeom>
        </p:spPr>
        <p:txBody>
          <a:bodyPr wrap="square" lIns="0" tIns="0" rIns="0" bIns="0" rtlCol="0" anchor="t">
            <a:spAutoFit/>
          </a:bodyPr>
          <a:lstStyle/>
          <a:p>
            <a:pPr algn="ctr">
              <a:lnSpc>
                <a:spcPts val="7279"/>
              </a:lnSpc>
              <a:spcBef>
                <a:spcPct val="0"/>
              </a:spcBef>
            </a:pPr>
            <a:r>
              <a:rPr lang="en-US" sz="5199" dirty="0" err="1">
                <a:solidFill>
                  <a:srgbClr val="259979"/>
                </a:solidFill>
                <a:latin typeface="Canva Student Font"/>
              </a:rPr>
              <a:t>kaikua</a:t>
            </a:r>
            <a:r>
              <a:rPr lang="en-US" sz="5199" dirty="0" err="1">
                <a:solidFill>
                  <a:srgbClr val="259979"/>
                </a:solidFill>
                <a:latin typeface="Calibri Light" panose="020F0302020204030204" pitchFamily="34" charset="0"/>
                <a:cs typeface="Calibri Light" panose="020F0302020204030204" pitchFamily="34" charset="0"/>
              </a:rPr>
              <a:t>’</a:t>
            </a:r>
            <a:r>
              <a:rPr lang="en-US" sz="5199" dirty="0" err="1">
                <a:solidFill>
                  <a:srgbClr val="259979"/>
                </a:solidFill>
                <a:latin typeface="Canva Student Font"/>
              </a:rPr>
              <a:t>ana</a:t>
            </a:r>
            <a:endParaRPr lang="en-US" sz="5199" dirty="0">
              <a:solidFill>
                <a:srgbClr val="259979"/>
              </a:solidFill>
              <a:latin typeface="Canva Student Font"/>
            </a:endParaRPr>
          </a:p>
        </p:txBody>
      </p:sp>
      <p:sp>
        <p:nvSpPr>
          <p:cNvPr id="14" name="Freeform 14"/>
          <p:cNvSpPr/>
          <p:nvPr/>
        </p:nvSpPr>
        <p:spPr>
          <a:xfrm rot="-7748891">
            <a:off x="10917697" y="5295233"/>
            <a:ext cx="457063" cy="1366220"/>
          </a:xfrm>
          <a:custGeom>
            <a:avLst/>
            <a:gdLst/>
            <a:ahLst/>
            <a:cxnLst/>
            <a:rect l="l" t="t" r="r" b="b"/>
            <a:pathLst>
              <a:path w="457063" h="1366220">
                <a:moveTo>
                  <a:pt x="0" y="0"/>
                </a:moveTo>
                <a:lnTo>
                  <a:pt x="457063" y="0"/>
                </a:lnTo>
                <a:lnTo>
                  <a:pt x="457063" y="1366221"/>
                </a:lnTo>
                <a:lnTo>
                  <a:pt x="0" y="13662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9449321" y="6357146"/>
            <a:ext cx="2164254" cy="936154"/>
          </a:xfrm>
          <a:prstGeom prst="rect">
            <a:avLst/>
          </a:prstGeom>
        </p:spPr>
        <p:txBody>
          <a:bodyPr wrap="square" lIns="0" tIns="0" rIns="0" bIns="0" rtlCol="0" anchor="t">
            <a:spAutoFit/>
          </a:bodyPr>
          <a:lstStyle/>
          <a:p>
            <a:pPr algn="ctr">
              <a:lnSpc>
                <a:spcPts val="7279"/>
              </a:lnSpc>
              <a:spcBef>
                <a:spcPct val="0"/>
              </a:spcBef>
            </a:pPr>
            <a:r>
              <a:rPr lang="en-US" sz="5199" dirty="0" err="1">
                <a:solidFill>
                  <a:srgbClr val="CD73AC"/>
                </a:solidFill>
                <a:latin typeface="Canva Student Font"/>
              </a:rPr>
              <a:t>kaikuahine</a:t>
            </a:r>
            <a:endParaRPr lang="en-US" sz="5199" dirty="0">
              <a:solidFill>
                <a:srgbClr val="CD73AC"/>
              </a:solidFill>
              <a:latin typeface="Canva Student Font"/>
            </a:endParaRPr>
          </a:p>
        </p:txBody>
      </p:sp>
      <p:sp>
        <p:nvSpPr>
          <p:cNvPr id="16" name="Freeform 16"/>
          <p:cNvSpPr/>
          <p:nvPr/>
        </p:nvSpPr>
        <p:spPr>
          <a:xfrm rot="-7205214">
            <a:off x="5094687" y="5363537"/>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TextBox 17"/>
          <p:cNvSpPr txBox="1"/>
          <p:nvPr/>
        </p:nvSpPr>
        <p:spPr>
          <a:xfrm>
            <a:off x="2655226" y="6227259"/>
            <a:ext cx="2409679" cy="936154"/>
          </a:xfrm>
          <a:prstGeom prst="rect">
            <a:avLst/>
          </a:prstGeom>
        </p:spPr>
        <p:txBody>
          <a:bodyPr wrap="square" lIns="0" tIns="0" rIns="0" bIns="0" rtlCol="0" anchor="t">
            <a:spAutoFit/>
          </a:bodyPr>
          <a:lstStyle/>
          <a:p>
            <a:pPr algn="ctr">
              <a:lnSpc>
                <a:spcPts val="7279"/>
              </a:lnSpc>
              <a:spcBef>
                <a:spcPct val="0"/>
              </a:spcBef>
            </a:pPr>
            <a:r>
              <a:rPr lang="en-US" sz="5199" dirty="0" err="1">
                <a:solidFill>
                  <a:srgbClr val="B01C2E"/>
                </a:solidFill>
                <a:latin typeface="Canva Student Font"/>
              </a:rPr>
              <a:t>makuahine</a:t>
            </a:r>
            <a:endParaRPr lang="en-US" sz="5199" dirty="0">
              <a:solidFill>
                <a:srgbClr val="B01C2E"/>
              </a:solidFill>
              <a:latin typeface="Canva Student Font"/>
            </a:endParaRPr>
          </a:p>
        </p:txBody>
      </p:sp>
      <p:sp>
        <p:nvSpPr>
          <p:cNvPr id="18" name="Freeform 18"/>
          <p:cNvSpPr/>
          <p:nvPr/>
        </p:nvSpPr>
        <p:spPr>
          <a:xfrm rot="-7748891">
            <a:off x="7522649" y="5295233"/>
            <a:ext cx="457063" cy="1366220"/>
          </a:xfrm>
          <a:custGeom>
            <a:avLst/>
            <a:gdLst/>
            <a:ahLst/>
            <a:cxnLst/>
            <a:rect l="l" t="t" r="r" b="b"/>
            <a:pathLst>
              <a:path w="457063" h="1366220">
                <a:moveTo>
                  <a:pt x="0" y="0"/>
                </a:moveTo>
                <a:lnTo>
                  <a:pt x="457063" y="0"/>
                </a:lnTo>
                <a:lnTo>
                  <a:pt x="457063" y="1366221"/>
                </a:lnTo>
                <a:lnTo>
                  <a:pt x="0" y="13662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TextBox 19"/>
          <p:cNvSpPr txBox="1"/>
          <p:nvPr/>
        </p:nvSpPr>
        <p:spPr>
          <a:xfrm>
            <a:off x="5925778" y="6407050"/>
            <a:ext cx="2372183" cy="936154"/>
          </a:xfrm>
          <a:prstGeom prst="rect">
            <a:avLst/>
          </a:prstGeom>
        </p:spPr>
        <p:txBody>
          <a:bodyPr wrap="square" lIns="0" tIns="0" rIns="0" bIns="0" rtlCol="0" anchor="t">
            <a:spAutoFit/>
          </a:bodyPr>
          <a:lstStyle/>
          <a:p>
            <a:pPr algn="ctr">
              <a:lnSpc>
                <a:spcPts val="7279"/>
              </a:lnSpc>
              <a:spcBef>
                <a:spcPct val="0"/>
              </a:spcBef>
            </a:pPr>
            <a:r>
              <a:rPr lang="en-US" sz="5199" dirty="0" err="1">
                <a:solidFill>
                  <a:srgbClr val="CD73AC"/>
                </a:solidFill>
                <a:latin typeface="Canva Student Font"/>
              </a:rPr>
              <a:t>kaikuahine</a:t>
            </a:r>
            <a:endParaRPr lang="en-US" sz="5199" dirty="0">
              <a:solidFill>
                <a:srgbClr val="CD73AC"/>
              </a:solidFill>
              <a:latin typeface="Canva Student Font"/>
            </a:endParaRPr>
          </a:p>
        </p:txBody>
      </p:sp>
      <p:grpSp>
        <p:nvGrpSpPr>
          <p:cNvPr id="25" name="Group 2">
            <a:extLst>
              <a:ext uri="{FF2B5EF4-FFF2-40B4-BE49-F238E27FC236}">
                <a16:creationId xmlns:a16="http://schemas.microsoft.com/office/drawing/2014/main" id="{F8648B14-C90D-4355-96FB-D0746F6D13F8}"/>
              </a:ext>
            </a:extLst>
          </p:cNvPr>
          <p:cNvGrpSpPr/>
          <p:nvPr/>
        </p:nvGrpSpPr>
        <p:grpSpPr>
          <a:xfrm>
            <a:off x="0" y="9778174"/>
            <a:ext cx="18288000" cy="419258"/>
            <a:chOff x="0" y="0"/>
            <a:chExt cx="24384000" cy="559011"/>
          </a:xfrm>
        </p:grpSpPr>
        <p:grpSp>
          <p:nvGrpSpPr>
            <p:cNvPr id="26" name="Group 3">
              <a:extLst>
                <a:ext uri="{FF2B5EF4-FFF2-40B4-BE49-F238E27FC236}">
                  <a16:creationId xmlns:a16="http://schemas.microsoft.com/office/drawing/2014/main" id="{C9BD9224-E8B1-48B4-A99D-C84238838714}"/>
                </a:ext>
              </a:extLst>
            </p:cNvPr>
            <p:cNvGrpSpPr/>
            <p:nvPr/>
          </p:nvGrpSpPr>
          <p:grpSpPr>
            <a:xfrm>
              <a:off x="0" y="0"/>
              <a:ext cx="24384000" cy="559011"/>
              <a:chOff x="0" y="0"/>
              <a:chExt cx="4816593" cy="110422"/>
            </a:xfrm>
          </p:grpSpPr>
          <p:sp>
            <p:nvSpPr>
              <p:cNvPr id="28" name="Freeform 4">
                <a:extLst>
                  <a:ext uri="{FF2B5EF4-FFF2-40B4-BE49-F238E27FC236}">
                    <a16:creationId xmlns:a16="http://schemas.microsoft.com/office/drawing/2014/main" id="{50946B34-85D9-4A3C-9A24-42BE391A8A0A}"/>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29" name="TextBox 5">
                <a:extLst>
                  <a:ext uri="{FF2B5EF4-FFF2-40B4-BE49-F238E27FC236}">
                    <a16:creationId xmlns:a16="http://schemas.microsoft.com/office/drawing/2014/main" id="{6FDCD0D5-F82F-49FF-ADB2-5027CBA2376A}"/>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27" name="TextBox 6">
              <a:extLst>
                <a:ext uri="{FF2B5EF4-FFF2-40B4-BE49-F238E27FC236}">
                  <a16:creationId xmlns:a16="http://schemas.microsoft.com/office/drawing/2014/main" id="{112E3628-842F-49AE-B4CF-C06E7258C31A}"/>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
        <p:nvSpPr>
          <p:cNvPr id="30" name="Freeform 8">
            <a:extLst>
              <a:ext uri="{FF2B5EF4-FFF2-40B4-BE49-F238E27FC236}">
                <a16:creationId xmlns:a16="http://schemas.microsoft.com/office/drawing/2014/main" id="{CCD25FFC-1882-4769-9824-AA614F30A7BE}"/>
              </a:ext>
            </a:extLst>
          </p:cNvPr>
          <p:cNvSpPr/>
          <p:nvPr/>
        </p:nvSpPr>
        <p:spPr>
          <a:xfrm rot="17971204">
            <a:off x="5817759" y="246216"/>
            <a:ext cx="457063" cy="1366220"/>
          </a:xfrm>
          <a:custGeom>
            <a:avLst/>
            <a:gdLst/>
            <a:ahLst/>
            <a:cxnLst/>
            <a:rect l="l" t="t" r="r" b="b"/>
            <a:pathLst>
              <a:path w="457063" h="1366220">
                <a:moveTo>
                  <a:pt x="0" y="0"/>
                </a:moveTo>
                <a:lnTo>
                  <a:pt x="457063" y="0"/>
                </a:lnTo>
                <a:lnTo>
                  <a:pt x="457063" y="1366220"/>
                </a:lnTo>
                <a:lnTo>
                  <a:pt x="0" y="13662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9"/>
          <p:cNvSpPr txBox="1"/>
          <p:nvPr/>
        </p:nvSpPr>
        <p:spPr>
          <a:xfrm>
            <a:off x="7341794" y="9148533"/>
            <a:ext cx="4196149" cy="313689"/>
          </a:xfrm>
          <a:prstGeom prst="rect">
            <a:avLst/>
          </a:prstGeom>
        </p:spPr>
        <p:txBody>
          <a:bodyPr lIns="0" tIns="0" rIns="0" bIns="0" rtlCol="0" anchor="t">
            <a:spAutoFit/>
          </a:bodyPr>
          <a:lstStyle/>
          <a:p>
            <a:pPr algn="ctr">
              <a:lnSpc>
                <a:spcPts val="2660"/>
              </a:lnSpc>
            </a:pPr>
            <a:r>
              <a:rPr lang="en-US" sz="1900">
                <a:solidFill>
                  <a:srgbClr val="000000"/>
                </a:solidFill>
                <a:latin typeface="Libre Baskerville"/>
              </a:rPr>
              <a:t>Kemp &amp; Regier, 2012</a:t>
            </a:r>
          </a:p>
        </p:txBody>
      </p:sp>
      <p:sp>
        <p:nvSpPr>
          <p:cNvPr id="13" name="TextBox 13"/>
          <p:cNvSpPr txBox="1"/>
          <p:nvPr/>
        </p:nvSpPr>
        <p:spPr>
          <a:xfrm>
            <a:off x="2518031" y="7680691"/>
            <a:ext cx="13251939" cy="1180465"/>
          </a:xfrm>
          <a:prstGeom prst="rect">
            <a:avLst/>
          </a:prstGeom>
        </p:spPr>
        <p:txBody>
          <a:bodyPr lIns="0" tIns="0" rIns="0" bIns="0" rtlCol="0" anchor="t">
            <a:spAutoFit/>
          </a:bodyPr>
          <a:lstStyle/>
          <a:p>
            <a:pPr algn="ctr">
              <a:lnSpc>
                <a:spcPts val="4759"/>
              </a:lnSpc>
            </a:pPr>
            <a:r>
              <a:rPr lang="en-US" sz="3399" dirty="0">
                <a:solidFill>
                  <a:srgbClr val="000000"/>
                </a:solidFill>
                <a:latin typeface="Libre Baskerville"/>
              </a:rPr>
              <a:t>The world’s kinship classification systems achieve an optimal trade-off between simplicity and informativeness.</a:t>
            </a:r>
          </a:p>
        </p:txBody>
      </p:sp>
      <p:grpSp>
        <p:nvGrpSpPr>
          <p:cNvPr id="14" name="Group 2">
            <a:extLst>
              <a:ext uri="{FF2B5EF4-FFF2-40B4-BE49-F238E27FC236}">
                <a16:creationId xmlns:a16="http://schemas.microsoft.com/office/drawing/2014/main" id="{72F45C11-C8AB-4E28-A478-C8CB30069999}"/>
              </a:ext>
            </a:extLst>
          </p:cNvPr>
          <p:cNvGrpSpPr/>
          <p:nvPr/>
        </p:nvGrpSpPr>
        <p:grpSpPr>
          <a:xfrm>
            <a:off x="0" y="9778174"/>
            <a:ext cx="18288000" cy="419258"/>
            <a:chOff x="0" y="0"/>
            <a:chExt cx="24384000" cy="559011"/>
          </a:xfrm>
        </p:grpSpPr>
        <p:grpSp>
          <p:nvGrpSpPr>
            <p:cNvPr id="15" name="Group 3">
              <a:extLst>
                <a:ext uri="{FF2B5EF4-FFF2-40B4-BE49-F238E27FC236}">
                  <a16:creationId xmlns:a16="http://schemas.microsoft.com/office/drawing/2014/main" id="{FF470C2C-1A88-4F8A-8A04-306487985E5F}"/>
                </a:ext>
              </a:extLst>
            </p:cNvPr>
            <p:cNvGrpSpPr/>
            <p:nvPr/>
          </p:nvGrpSpPr>
          <p:grpSpPr>
            <a:xfrm>
              <a:off x="0" y="0"/>
              <a:ext cx="24384000" cy="559011"/>
              <a:chOff x="0" y="0"/>
              <a:chExt cx="4816593" cy="110422"/>
            </a:xfrm>
          </p:grpSpPr>
          <p:sp>
            <p:nvSpPr>
              <p:cNvPr id="17" name="Freeform 4">
                <a:extLst>
                  <a:ext uri="{FF2B5EF4-FFF2-40B4-BE49-F238E27FC236}">
                    <a16:creationId xmlns:a16="http://schemas.microsoft.com/office/drawing/2014/main" id="{EC6C117B-23D0-44CC-819D-5F7CE79AE619}"/>
                  </a:ext>
                </a:extLst>
              </p:cNvPr>
              <p:cNvSpPr/>
              <p:nvPr/>
            </p:nvSpPr>
            <p:spPr>
              <a:xfrm>
                <a:off x="0" y="0"/>
                <a:ext cx="4816592" cy="110422"/>
              </a:xfrm>
              <a:custGeom>
                <a:avLst/>
                <a:gdLst/>
                <a:ahLst/>
                <a:cxnLst/>
                <a:rect l="l" t="t" r="r" b="b"/>
                <a:pathLst>
                  <a:path w="4816592" h="110422">
                    <a:moveTo>
                      <a:pt x="0" y="0"/>
                    </a:moveTo>
                    <a:lnTo>
                      <a:pt x="4816592" y="0"/>
                    </a:lnTo>
                    <a:lnTo>
                      <a:pt x="4816592" y="110422"/>
                    </a:lnTo>
                    <a:lnTo>
                      <a:pt x="0" y="110422"/>
                    </a:lnTo>
                    <a:close/>
                  </a:path>
                </a:pathLst>
              </a:custGeom>
              <a:solidFill>
                <a:srgbClr val="888E7A"/>
              </a:solidFill>
            </p:spPr>
          </p:sp>
          <p:sp>
            <p:nvSpPr>
              <p:cNvPr id="18" name="TextBox 5">
                <a:extLst>
                  <a:ext uri="{FF2B5EF4-FFF2-40B4-BE49-F238E27FC236}">
                    <a16:creationId xmlns:a16="http://schemas.microsoft.com/office/drawing/2014/main" id="{98883687-C4E4-4373-BDD3-B12F333169EE}"/>
                  </a:ext>
                </a:extLst>
              </p:cNvPr>
              <p:cNvSpPr txBox="1"/>
              <p:nvPr/>
            </p:nvSpPr>
            <p:spPr>
              <a:xfrm>
                <a:off x="0" y="-28575"/>
                <a:ext cx="4816593" cy="138997"/>
              </a:xfrm>
              <a:prstGeom prst="rect">
                <a:avLst/>
              </a:prstGeom>
            </p:spPr>
            <p:txBody>
              <a:bodyPr lIns="50800" tIns="50800" rIns="50800" bIns="50800" rtlCol="0" anchor="ctr"/>
              <a:lstStyle/>
              <a:p>
                <a:pPr algn="ctr">
                  <a:lnSpc>
                    <a:spcPts val="2799"/>
                  </a:lnSpc>
                </a:pPr>
                <a:endParaRPr/>
              </a:p>
            </p:txBody>
          </p:sp>
        </p:grpSp>
        <p:sp>
          <p:nvSpPr>
            <p:cNvPr id="16" name="TextBox 6">
              <a:extLst>
                <a:ext uri="{FF2B5EF4-FFF2-40B4-BE49-F238E27FC236}">
                  <a16:creationId xmlns:a16="http://schemas.microsoft.com/office/drawing/2014/main" id="{7ECF5E3C-F843-4353-9F06-0123DAC8B5B0}"/>
                </a:ext>
              </a:extLst>
            </p:cNvPr>
            <p:cNvSpPr txBox="1"/>
            <p:nvPr/>
          </p:nvSpPr>
          <p:spPr>
            <a:xfrm>
              <a:off x="13041421" y="71467"/>
              <a:ext cx="11342579" cy="441916"/>
            </a:xfrm>
            <a:prstGeom prst="rect">
              <a:avLst/>
            </a:prstGeom>
          </p:spPr>
          <p:txBody>
            <a:bodyPr wrap="square" lIns="0" tIns="0" rIns="0" bIns="0" rtlCol="0" anchor="t">
              <a:spAutoFit/>
            </a:bodyPr>
            <a:lstStyle/>
            <a:p>
              <a:pPr algn="ctr">
                <a:lnSpc>
                  <a:spcPts val="2799"/>
                </a:lnSpc>
              </a:pPr>
              <a:r>
                <a:rPr lang="en-US" sz="1999" dirty="0">
                  <a:solidFill>
                    <a:srgbClr val="F2EFDE"/>
                  </a:solidFill>
                  <a:latin typeface="Libre Baskerville"/>
                  <a:ea typeface="Libre Baskerville"/>
                </a:rPr>
                <a:t>Maisy Hallam ・ Centre for Language </a:t>
              </a:r>
              <a:r>
                <a:rPr lang="en-US" sz="1999" dirty="0" err="1">
                  <a:solidFill>
                    <a:srgbClr val="F2EFDE"/>
                  </a:solidFill>
                  <a:latin typeface="Libre Baskerville"/>
                  <a:ea typeface="Libre Baskerville"/>
                </a:rPr>
                <a:t>Evolution・EvoLang</a:t>
              </a:r>
              <a:r>
                <a:rPr lang="en-US" sz="1999" dirty="0">
                  <a:solidFill>
                    <a:srgbClr val="F2EFDE"/>
                  </a:solidFill>
                  <a:latin typeface="Libre Baskerville"/>
                  <a:ea typeface="Libre Baskerville"/>
                </a:rPr>
                <a:t> 2024</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15652</TotalTime>
  <Words>4148</Words>
  <Application>Microsoft Office PowerPoint</Application>
  <PresentationFormat>Custom</PresentationFormat>
  <Paragraphs>929</Paragraphs>
  <Slides>68</Slides>
  <Notes>65</Notes>
  <HiddenSlides>10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Canva Student Font</vt:lpstr>
      <vt:lpstr>Helvetica World Bold</vt:lpstr>
      <vt:lpstr>Arial</vt:lpstr>
      <vt:lpstr>Libre Baskerville Italics</vt:lpstr>
      <vt:lpstr>Libre Baskerville</vt:lpstr>
      <vt:lpstr>Helvetica World</vt:lpstr>
      <vt:lpstr>Calibri Light</vt:lpstr>
      <vt:lpstr>Libre Baskerville Bold</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Systemic structure of kinship is derived from evolutionary processes</dc:title>
  <dc:creator>Maisy Hallam</dc:creator>
  <cp:lastModifiedBy>Maisy Hallam</cp:lastModifiedBy>
  <cp:revision>37</cp:revision>
  <dcterms:created xsi:type="dcterms:W3CDTF">2006-08-16T00:00:00Z</dcterms:created>
  <dcterms:modified xsi:type="dcterms:W3CDTF">2024-08-14T09:26:43Z</dcterms:modified>
  <dc:identifier>DAGD4pnTcGA</dc:identifier>
</cp:coreProperties>
</file>